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6" r:id="rId18"/>
    <p:sldId id="277" r:id="rId19"/>
    <p:sldId id="278" r:id="rId20"/>
    <p:sldId id="27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9" autoAdjust="0"/>
    <p:restoredTop sz="94660"/>
  </p:normalViewPr>
  <p:slideViewPr>
    <p:cSldViewPr snapToGrid="0">
      <p:cViewPr>
        <p:scale>
          <a:sx n="60" d="100"/>
          <a:sy n="60" d="100"/>
        </p:scale>
        <p:origin x="12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72151-7B95-4AD8-9A65-B54649EE79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844FCE8-2B5C-4F70-AF75-77C35DAD6DAE}">
      <dgm:prSet custT="1"/>
      <dgm:spPr>
        <a:solidFill>
          <a:srgbClr val="00B050"/>
        </a:solidFill>
        <a:ln>
          <a:noFill/>
        </a:ln>
      </dgm:spPr>
      <dgm:t>
        <a:bodyPr/>
        <a:lstStyle/>
        <a:p>
          <a:pPr rtl="0"/>
          <a:r>
            <a:rPr lang="en-US" sz="1500" b="1" dirty="0" smtClean="0"/>
            <a:t>Energetic mass of 1.3 billion .. half billion workforce, 200 million middle income</a:t>
          </a:r>
          <a:endParaRPr lang="en-IN" sz="1500" b="1" dirty="0"/>
        </a:p>
      </dgm:t>
    </dgm:pt>
    <dgm:pt modelId="{B3AA49BD-CC37-46AB-84D5-6E95A3C5B462}" type="parTrans" cxnId="{245AFF11-2DD4-4FD7-A6F6-397975C8FB8C}">
      <dgm:prSet/>
      <dgm:spPr/>
      <dgm:t>
        <a:bodyPr/>
        <a:lstStyle/>
        <a:p>
          <a:endParaRPr lang="en-IN"/>
        </a:p>
      </dgm:t>
    </dgm:pt>
    <dgm:pt modelId="{AF3C7B83-1285-4EE3-ACD1-FAA3CE2096C0}" type="sibTrans" cxnId="{245AFF11-2DD4-4FD7-A6F6-397975C8FB8C}">
      <dgm:prSet/>
      <dgm:spPr/>
      <dgm:t>
        <a:bodyPr/>
        <a:lstStyle/>
        <a:p>
          <a:endParaRPr lang="en-IN"/>
        </a:p>
      </dgm:t>
    </dgm:pt>
    <dgm:pt modelId="{2D384C75-14D1-4D43-B622-55BD619108A7}">
      <dgm:prSet/>
      <dgm:spPr>
        <a:solidFill>
          <a:schemeClr val="accent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mtClean="0">
              <a:solidFill>
                <a:schemeClr val="bg1"/>
              </a:solidFill>
            </a:rPr>
            <a:t>Major triggers : Revival of Indo–Russian relations, Geo-political aspects</a:t>
          </a:r>
          <a:endParaRPr lang="en-IN">
            <a:solidFill>
              <a:schemeClr val="bg1"/>
            </a:solidFill>
          </a:endParaRPr>
        </a:p>
      </dgm:t>
    </dgm:pt>
    <dgm:pt modelId="{A96ACF5B-3B7B-4950-8D8E-7DF8D9B96D38}" type="parTrans" cxnId="{693568C3-B7DE-4B85-99AF-29297AF64D90}">
      <dgm:prSet/>
      <dgm:spPr/>
      <dgm:t>
        <a:bodyPr/>
        <a:lstStyle/>
        <a:p>
          <a:endParaRPr lang="en-IN"/>
        </a:p>
      </dgm:t>
    </dgm:pt>
    <dgm:pt modelId="{4B918FBE-2D39-4A61-9FD7-40D04062E377}" type="sibTrans" cxnId="{693568C3-B7DE-4B85-99AF-29297AF64D90}">
      <dgm:prSet/>
      <dgm:spPr/>
      <dgm:t>
        <a:bodyPr/>
        <a:lstStyle/>
        <a:p>
          <a:endParaRPr lang="en-IN"/>
        </a:p>
      </dgm:t>
    </dgm:pt>
    <dgm:pt modelId="{05EAF5D7-2548-4A7F-9F1B-E0C2A9DFDFAC}">
      <dgm:prSet/>
      <dgm:spPr>
        <a:solidFill>
          <a:schemeClr val="accent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mtClean="0">
              <a:solidFill>
                <a:schemeClr val="bg1"/>
              </a:solidFill>
            </a:rPr>
            <a:t>Govt. Reforms &amp; India image – avenues for tech. transfer</a:t>
          </a:r>
          <a:endParaRPr lang="en-IN">
            <a:solidFill>
              <a:schemeClr val="bg1"/>
            </a:solidFill>
          </a:endParaRPr>
        </a:p>
      </dgm:t>
    </dgm:pt>
    <dgm:pt modelId="{A5A0A89D-3C9C-4D8B-981B-5EF43D30E095}" type="parTrans" cxnId="{C278410B-B23E-4926-9BF1-B476B24788EF}">
      <dgm:prSet/>
      <dgm:spPr/>
      <dgm:t>
        <a:bodyPr/>
        <a:lstStyle/>
        <a:p>
          <a:endParaRPr lang="en-IN"/>
        </a:p>
      </dgm:t>
    </dgm:pt>
    <dgm:pt modelId="{5CDEADB3-38FD-46D3-8F26-5CD303898BFC}" type="sibTrans" cxnId="{C278410B-B23E-4926-9BF1-B476B24788EF}">
      <dgm:prSet/>
      <dgm:spPr/>
      <dgm:t>
        <a:bodyPr/>
        <a:lstStyle/>
        <a:p>
          <a:endParaRPr lang="en-IN"/>
        </a:p>
      </dgm:t>
    </dgm:pt>
    <dgm:pt modelId="{B266221C-4C9E-49FC-AFB8-AE40A471609B}">
      <dgm:prSet custT="1"/>
      <dgm:spPr>
        <a:solidFill>
          <a:srgbClr val="00B050"/>
        </a:solidFill>
        <a:ln>
          <a:noFill/>
        </a:ln>
      </dgm:spPr>
      <dgm:t>
        <a:bodyPr/>
        <a:lstStyle/>
        <a:p>
          <a:pPr rtl="0"/>
          <a:r>
            <a:rPr lang="en-US" sz="1500" b="1" dirty="0" smtClean="0"/>
            <a:t>Fastest growing economy .. GDP USD 2 Trillion .. Growing @ 7.5 %</a:t>
          </a:r>
          <a:endParaRPr lang="en-IN" sz="1500" b="1" dirty="0"/>
        </a:p>
      </dgm:t>
    </dgm:pt>
    <dgm:pt modelId="{335D93D8-29AA-49BB-9A9C-93B1D4BFFB73}" type="parTrans" cxnId="{6B26F619-74D7-45D4-942E-D89F7361DAA2}">
      <dgm:prSet/>
      <dgm:spPr/>
      <dgm:t>
        <a:bodyPr/>
        <a:lstStyle/>
        <a:p>
          <a:endParaRPr lang="en-IN"/>
        </a:p>
      </dgm:t>
    </dgm:pt>
    <dgm:pt modelId="{32199E2B-3111-4091-9F1E-18B70A235B3B}" type="sibTrans" cxnId="{6B26F619-74D7-45D4-942E-D89F7361DAA2}">
      <dgm:prSet/>
      <dgm:spPr/>
      <dgm:t>
        <a:bodyPr/>
        <a:lstStyle/>
        <a:p>
          <a:endParaRPr lang="en-IN"/>
        </a:p>
      </dgm:t>
    </dgm:pt>
    <dgm:pt modelId="{F1B14932-78C7-4D05-A42C-446013BCA028}">
      <dgm:prSet/>
      <dgm:spPr>
        <a:solidFill>
          <a:schemeClr val="accent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mtClean="0">
              <a:solidFill>
                <a:schemeClr val="bg1"/>
              </a:solidFill>
            </a:rPr>
            <a:t>Services: 65%, Industry: 20%, Agriculture: 15%</a:t>
          </a:r>
          <a:endParaRPr lang="en-IN">
            <a:solidFill>
              <a:schemeClr val="bg1"/>
            </a:solidFill>
          </a:endParaRPr>
        </a:p>
      </dgm:t>
    </dgm:pt>
    <dgm:pt modelId="{002204D3-D09E-42D5-9DD8-CDE961895B7C}" type="parTrans" cxnId="{2A0C6606-A6AC-4D2E-AEC9-05A250411FE2}">
      <dgm:prSet/>
      <dgm:spPr/>
      <dgm:t>
        <a:bodyPr/>
        <a:lstStyle/>
        <a:p>
          <a:endParaRPr lang="en-IN"/>
        </a:p>
      </dgm:t>
    </dgm:pt>
    <dgm:pt modelId="{5AC55412-5150-41FC-BB32-D423509A6374}" type="sibTrans" cxnId="{2A0C6606-A6AC-4D2E-AEC9-05A250411FE2}">
      <dgm:prSet/>
      <dgm:spPr/>
      <dgm:t>
        <a:bodyPr/>
        <a:lstStyle/>
        <a:p>
          <a:endParaRPr lang="en-IN"/>
        </a:p>
      </dgm:t>
    </dgm:pt>
    <dgm:pt modelId="{8EA032F0-DD8A-4D42-AD79-57F9BA2E87FD}">
      <dgm:prSet/>
      <dgm:spPr>
        <a:solidFill>
          <a:schemeClr val="accent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Major Sectors </a:t>
          </a:r>
          <a:r>
            <a:rPr lang="en-US" dirty="0" smtClean="0">
              <a:solidFill>
                <a:schemeClr val="bg1"/>
              </a:solidFill>
            </a:rPr>
            <a:t>- FDI : Services, Construction, IT, Telecom, Auto, Pharma – Ayurveda</a:t>
          </a:r>
          <a:endParaRPr lang="en-IN" dirty="0">
            <a:solidFill>
              <a:schemeClr val="bg1"/>
            </a:solidFill>
          </a:endParaRPr>
        </a:p>
      </dgm:t>
    </dgm:pt>
    <dgm:pt modelId="{9AE6EDD8-E79A-492E-AEEC-57D567EFE10E}" type="parTrans" cxnId="{B01E116D-706C-414A-AF5A-762FE1BED060}">
      <dgm:prSet/>
      <dgm:spPr/>
      <dgm:t>
        <a:bodyPr/>
        <a:lstStyle/>
        <a:p>
          <a:endParaRPr lang="en-IN"/>
        </a:p>
      </dgm:t>
    </dgm:pt>
    <dgm:pt modelId="{4D36E3FA-B9C5-4AE6-9120-36606501A09C}" type="sibTrans" cxnId="{B01E116D-706C-414A-AF5A-762FE1BED060}">
      <dgm:prSet/>
      <dgm:spPr/>
      <dgm:t>
        <a:bodyPr/>
        <a:lstStyle/>
        <a:p>
          <a:endParaRPr lang="en-IN"/>
        </a:p>
      </dgm:t>
    </dgm:pt>
    <dgm:pt modelId="{5366D1A8-F622-413F-956F-228E677342A5}">
      <dgm:prSet/>
      <dgm:spPr>
        <a:solidFill>
          <a:schemeClr val="accent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Large pool of skilled &amp; cheap manpower; significant English speaking</a:t>
          </a:r>
          <a:endParaRPr lang="en-IN" dirty="0">
            <a:solidFill>
              <a:schemeClr val="bg1"/>
            </a:solidFill>
          </a:endParaRPr>
        </a:p>
      </dgm:t>
    </dgm:pt>
    <dgm:pt modelId="{12404A34-A661-464B-BB8F-E018A845DF2A}" type="parTrans" cxnId="{34634A97-A4BC-4591-A89E-B49A41886B64}">
      <dgm:prSet/>
      <dgm:spPr/>
      <dgm:t>
        <a:bodyPr/>
        <a:lstStyle/>
        <a:p>
          <a:endParaRPr lang="en-IN"/>
        </a:p>
      </dgm:t>
    </dgm:pt>
    <dgm:pt modelId="{56E19DF6-4F6D-4ECA-8B82-14C37296671C}" type="sibTrans" cxnId="{34634A97-A4BC-4591-A89E-B49A41886B64}">
      <dgm:prSet/>
      <dgm:spPr/>
      <dgm:t>
        <a:bodyPr/>
        <a:lstStyle/>
        <a:p>
          <a:endParaRPr lang="en-IN"/>
        </a:p>
      </dgm:t>
    </dgm:pt>
    <dgm:pt modelId="{B4F53A52-F537-429A-B551-4A513AD070A4}">
      <dgm:prSet/>
      <dgm:spPr>
        <a:solidFill>
          <a:schemeClr val="accent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Median age of 35 years, population in working age group to be approx. 50% by 2020</a:t>
          </a:r>
          <a:endParaRPr lang="en-IN" dirty="0">
            <a:solidFill>
              <a:schemeClr val="bg1"/>
            </a:solidFill>
          </a:endParaRPr>
        </a:p>
      </dgm:t>
    </dgm:pt>
    <dgm:pt modelId="{F2CDC4DD-162E-4B4B-A0D2-A21AE630E422}" type="parTrans" cxnId="{5663F54E-A267-4365-8D4A-A72098228519}">
      <dgm:prSet/>
      <dgm:spPr/>
      <dgm:t>
        <a:bodyPr/>
        <a:lstStyle/>
        <a:p>
          <a:endParaRPr lang="en-IN"/>
        </a:p>
      </dgm:t>
    </dgm:pt>
    <dgm:pt modelId="{22161579-B88D-4E25-B021-116468E0EFCA}" type="sibTrans" cxnId="{5663F54E-A267-4365-8D4A-A72098228519}">
      <dgm:prSet/>
      <dgm:spPr/>
      <dgm:t>
        <a:bodyPr/>
        <a:lstStyle/>
        <a:p>
          <a:endParaRPr lang="en-IN"/>
        </a:p>
      </dgm:t>
    </dgm:pt>
    <dgm:pt modelId="{C355B9DC-09FB-42E3-9F40-498E355F0707}">
      <dgm:prSet/>
      <dgm:spPr>
        <a:solidFill>
          <a:schemeClr val="accent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mtClean="0">
              <a:solidFill>
                <a:schemeClr val="bg1"/>
              </a:solidFill>
            </a:rPr>
            <a:t>Huge untapped market potential, urban population to touch 590 million by 2030</a:t>
          </a:r>
          <a:endParaRPr lang="en-IN">
            <a:solidFill>
              <a:schemeClr val="bg1"/>
            </a:solidFill>
          </a:endParaRPr>
        </a:p>
      </dgm:t>
    </dgm:pt>
    <dgm:pt modelId="{6A873AE2-10D2-44AB-8D4E-A4A70C514EF1}" type="parTrans" cxnId="{D96E7E09-C352-4675-A9CA-20004D0E99DA}">
      <dgm:prSet/>
      <dgm:spPr/>
      <dgm:t>
        <a:bodyPr/>
        <a:lstStyle/>
        <a:p>
          <a:endParaRPr lang="en-IN"/>
        </a:p>
      </dgm:t>
    </dgm:pt>
    <dgm:pt modelId="{8F381F17-95DE-467B-A121-F079A439D237}" type="sibTrans" cxnId="{D96E7E09-C352-4675-A9CA-20004D0E99DA}">
      <dgm:prSet/>
      <dgm:spPr/>
      <dgm:t>
        <a:bodyPr/>
        <a:lstStyle/>
        <a:p>
          <a:endParaRPr lang="en-IN"/>
        </a:p>
      </dgm:t>
    </dgm:pt>
    <dgm:pt modelId="{082654C5-8341-4B83-AFF7-EF99E067E533}">
      <dgm:prSet custT="1"/>
      <dgm:spPr>
        <a:solidFill>
          <a:srgbClr val="00B050"/>
        </a:solidFill>
        <a:ln>
          <a:noFill/>
        </a:ln>
      </dgm:spPr>
      <dgm:t>
        <a:bodyPr/>
        <a:lstStyle/>
        <a:p>
          <a:pPr rtl="0"/>
          <a:r>
            <a:rPr lang="en-US" sz="1500" b="1" smtClean="0"/>
            <a:t>Scope for foreign universities</a:t>
          </a:r>
          <a:endParaRPr lang="en-IN" sz="1500"/>
        </a:p>
      </dgm:t>
    </dgm:pt>
    <dgm:pt modelId="{B57E0036-FA4C-4E1E-B909-47006462F19F}" type="parTrans" cxnId="{AD7817E0-5A6A-4589-B1F8-AADB526A5715}">
      <dgm:prSet/>
      <dgm:spPr/>
      <dgm:t>
        <a:bodyPr/>
        <a:lstStyle/>
        <a:p>
          <a:endParaRPr lang="en-IN"/>
        </a:p>
      </dgm:t>
    </dgm:pt>
    <dgm:pt modelId="{250D752F-CBBC-4991-A049-8C4BA695E74D}" type="sibTrans" cxnId="{AD7817E0-5A6A-4589-B1F8-AADB526A5715}">
      <dgm:prSet/>
      <dgm:spPr/>
      <dgm:t>
        <a:bodyPr/>
        <a:lstStyle/>
        <a:p>
          <a:endParaRPr lang="en-IN"/>
        </a:p>
      </dgm:t>
    </dgm:pt>
    <dgm:pt modelId="{D109ED4D-4FFC-409E-9889-01E81240C514}">
      <dgm:prSet/>
      <dgm:spPr>
        <a:solidFill>
          <a:schemeClr val="accent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Foreign companies setting up facilities due to reforms &amp; initiatives : </a:t>
          </a:r>
          <a:r>
            <a:rPr lang="en-US" b="1" dirty="0" smtClean="0">
              <a:solidFill>
                <a:schemeClr val="bg1"/>
              </a:solidFill>
            </a:rPr>
            <a:t>Make in India and Digital India</a:t>
          </a:r>
          <a:endParaRPr lang="en-IN" b="1" dirty="0">
            <a:solidFill>
              <a:schemeClr val="bg1"/>
            </a:solidFill>
          </a:endParaRPr>
        </a:p>
      </dgm:t>
    </dgm:pt>
    <dgm:pt modelId="{E1AD045F-D521-4AD5-A04D-DA38241CC70A}" type="parTrans" cxnId="{DE6FC0D3-56E8-41EF-97A3-7735CA031F9B}">
      <dgm:prSet/>
      <dgm:spPr/>
      <dgm:t>
        <a:bodyPr/>
        <a:lstStyle/>
        <a:p>
          <a:endParaRPr lang="en-IN"/>
        </a:p>
      </dgm:t>
    </dgm:pt>
    <dgm:pt modelId="{E90D1FA8-53C0-4607-920A-5A5D26FE2E7A}" type="sibTrans" cxnId="{DE6FC0D3-56E8-41EF-97A3-7735CA031F9B}">
      <dgm:prSet/>
      <dgm:spPr/>
      <dgm:t>
        <a:bodyPr/>
        <a:lstStyle/>
        <a:p>
          <a:endParaRPr lang="en-IN"/>
        </a:p>
      </dgm:t>
    </dgm:pt>
    <dgm:pt modelId="{FAA1E293-2D45-4E35-8414-C0F40311D081}">
      <dgm:prSet/>
      <dgm:spPr>
        <a:solidFill>
          <a:schemeClr val="accent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Strong Engg studies but weaker research base – less real products versus science projects</a:t>
          </a:r>
          <a:endParaRPr lang="en-IN" dirty="0">
            <a:solidFill>
              <a:schemeClr val="bg1"/>
            </a:solidFill>
          </a:endParaRPr>
        </a:p>
      </dgm:t>
    </dgm:pt>
    <dgm:pt modelId="{4B124ECA-8249-4ADE-9237-3728514DD1C7}" type="parTrans" cxnId="{FAE60308-7F21-4A02-B931-9AE006762EC0}">
      <dgm:prSet/>
      <dgm:spPr/>
      <dgm:t>
        <a:bodyPr/>
        <a:lstStyle/>
        <a:p>
          <a:endParaRPr lang="en-IN"/>
        </a:p>
      </dgm:t>
    </dgm:pt>
    <dgm:pt modelId="{36EE955D-8650-47C1-B9B3-084D6D58335D}" type="sibTrans" cxnId="{FAE60308-7F21-4A02-B931-9AE006762EC0}">
      <dgm:prSet/>
      <dgm:spPr/>
      <dgm:t>
        <a:bodyPr/>
        <a:lstStyle/>
        <a:p>
          <a:endParaRPr lang="en-IN"/>
        </a:p>
      </dgm:t>
    </dgm:pt>
    <dgm:pt modelId="{BAA10DA2-7482-411F-8849-B3F495875B0B}">
      <dgm:prSet/>
      <dgm:spPr>
        <a:solidFill>
          <a:schemeClr val="accent1">
            <a:lumMod val="75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mtClean="0">
              <a:solidFill>
                <a:schemeClr val="bg1"/>
              </a:solidFill>
            </a:rPr>
            <a:t>Vast Indian market for specific product development and also for export to other countries</a:t>
          </a:r>
          <a:endParaRPr lang="en-IN">
            <a:solidFill>
              <a:schemeClr val="bg1"/>
            </a:solidFill>
          </a:endParaRPr>
        </a:p>
      </dgm:t>
    </dgm:pt>
    <dgm:pt modelId="{65E59DDC-3257-46CE-8282-42139A73F3EE}" type="parTrans" cxnId="{988DC823-A2D4-4D29-BC1A-5F2BAFB2D087}">
      <dgm:prSet/>
      <dgm:spPr/>
      <dgm:t>
        <a:bodyPr/>
        <a:lstStyle/>
        <a:p>
          <a:endParaRPr lang="en-IN"/>
        </a:p>
      </dgm:t>
    </dgm:pt>
    <dgm:pt modelId="{141AC009-6C03-4047-986B-3CDA4B5A13A5}" type="sibTrans" cxnId="{988DC823-A2D4-4D29-BC1A-5F2BAFB2D087}">
      <dgm:prSet/>
      <dgm:spPr/>
      <dgm:t>
        <a:bodyPr/>
        <a:lstStyle/>
        <a:p>
          <a:endParaRPr lang="en-IN"/>
        </a:p>
      </dgm:t>
    </dgm:pt>
    <dgm:pt modelId="{C6E5DEC4-495A-48FB-A269-1F798A0D5FE7}" type="pres">
      <dgm:prSet presAssocID="{EFB72151-7B95-4AD8-9A65-B54649EE79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0F0514D-E437-4FFF-BD3E-6CFEFD72EAA0}" type="pres">
      <dgm:prSet presAssocID="{D844FCE8-2B5C-4F70-AF75-77C35DAD6DAE}" presName="parentLin" presStyleCnt="0"/>
      <dgm:spPr/>
    </dgm:pt>
    <dgm:pt modelId="{50C08242-A8CF-4828-8756-38684866A259}" type="pres">
      <dgm:prSet presAssocID="{D844FCE8-2B5C-4F70-AF75-77C35DAD6DAE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16E45BF1-2FA9-48A1-869C-D8D2278D5E16}" type="pres">
      <dgm:prSet presAssocID="{D844FCE8-2B5C-4F70-AF75-77C35DAD6DAE}" presName="parentText" presStyleLbl="node1" presStyleIdx="0" presStyleCnt="3" custScaleX="10874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F70621-14AA-43CB-8640-C72C18730DA7}" type="pres">
      <dgm:prSet presAssocID="{D844FCE8-2B5C-4F70-AF75-77C35DAD6DAE}" presName="negativeSpace" presStyleCnt="0"/>
      <dgm:spPr/>
    </dgm:pt>
    <dgm:pt modelId="{D036CFB3-16D1-4EFD-8472-6A8971ABF0D4}" type="pres">
      <dgm:prSet presAssocID="{D844FCE8-2B5C-4F70-AF75-77C35DAD6DA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C374AD-D810-4949-8730-88A1A91A4642}" type="pres">
      <dgm:prSet presAssocID="{AF3C7B83-1285-4EE3-ACD1-FAA3CE2096C0}" presName="spaceBetweenRectangles" presStyleCnt="0"/>
      <dgm:spPr/>
    </dgm:pt>
    <dgm:pt modelId="{8C8B469C-81C3-474E-A1B9-E7ECD9EA7A79}" type="pres">
      <dgm:prSet presAssocID="{B266221C-4C9E-49FC-AFB8-AE40A471609B}" presName="parentLin" presStyleCnt="0"/>
      <dgm:spPr/>
    </dgm:pt>
    <dgm:pt modelId="{EDB5D3BF-E9D5-4882-93DB-DA96ADDA7999}" type="pres">
      <dgm:prSet presAssocID="{B266221C-4C9E-49FC-AFB8-AE40A471609B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0AB3E6E3-B446-4483-8BFB-7E8A57A2CC96}" type="pres">
      <dgm:prSet presAssocID="{B266221C-4C9E-49FC-AFB8-AE40A471609B}" presName="parentText" presStyleLbl="node1" presStyleIdx="1" presStyleCnt="3" custScaleX="10874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3B1CBFB-F6A3-481F-AD4D-F49B8F2C58ED}" type="pres">
      <dgm:prSet presAssocID="{B266221C-4C9E-49FC-AFB8-AE40A471609B}" presName="negativeSpace" presStyleCnt="0"/>
      <dgm:spPr/>
    </dgm:pt>
    <dgm:pt modelId="{D23F1657-E1D3-462C-BB2C-48AD1935FD25}" type="pres">
      <dgm:prSet presAssocID="{B266221C-4C9E-49FC-AFB8-AE40A471609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1C45C9-5956-4D4F-B7F1-373073DF2343}" type="pres">
      <dgm:prSet presAssocID="{32199E2B-3111-4091-9F1E-18B70A235B3B}" presName="spaceBetweenRectangles" presStyleCnt="0"/>
      <dgm:spPr/>
    </dgm:pt>
    <dgm:pt modelId="{E3F95EE7-226A-45D3-BCF1-10B9A220D1C7}" type="pres">
      <dgm:prSet presAssocID="{082654C5-8341-4B83-AFF7-EF99E067E533}" presName="parentLin" presStyleCnt="0"/>
      <dgm:spPr/>
    </dgm:pt>
    <dgm:pt modelId="{36847FCB-C7DC-4E69-852D-36C1F728FB81}" type="pres">
      <dgm:prSet presAssocID="{082654C5-8341-4B83-AFF7-EF99E067E533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AC5C63FC-6676-4CD6-8CD5-126640B2D94F}" type="pres">
      <dgm:prSet presAssocID="{082654C5-8341-4B83-AFF7-EF99E067E533}" presName="parentText" presStyleLbl="node1" presStyleIdx="2" presStyleCnt="3" custScaleX="10874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F29F9F-01F6-42C3-87B0-47C652368366}" type="pres">
      <dgm:prSet presAssocID="{082654C5-8341-4B83-AFF7-EF99E067E533}" presName="negativeSpace" presStyleCnt="0"/>
      <dgm:spPr/>
    </dgm:pt>
    <dgm:pt modelId="{A9823950-082E-4FEB-B37B-5F25CBFD8688}" type="pres">
      <dgm:prSet presAssocID="{082654C5-8341-4B83-AFF7-EF99E067E53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F0BC29C-71E1-440C-81EC-72D072F0DCF7}" type="presOf" srcId="{FAA1E293-2D45-4E35-8414-C0F40311D081}" destId="{A9823950-082E-4FEB-B37B-5F25CBFD8688}" srcOrd="0" destOrd="1" presId="urn:microsoft.com/office/officeart/2005/8/layout/list1"/>
    <dgm:cxn modelId="{DE6FC0D3-56E8-41EF-97A3-7735CA031F9B}" srcId="{082654C5-8341-4B83-AFF7-EF99E067E533}" destId="{D109ED4D-4FFC-409E-9889-01E81240C514}" srcOrd="0" destOrd="0" parTransId="{E1AD045F-D521-4AD5-A04D-DA38241CC70A}" sibTransId="{E90D1FA8-53C0-4607-920A-5A5D26FE2E7A}"/>
    <dgm:cxn modelId="{693568C3-B7DE-4B85-99AF-29297AF64D90}" srcId="{D844FCE8-2B5C-4F70-AF75-77C35DAD6DAE}" destId="{2D384C75-14D1-4D43-B622-55BD619108A7}" srcOrd="0" destOrd="0" parTransId="{A96ACF5B-3B7B-4950-8D8E-7DF8D9B96D38}" sibTransId="{4B918FBE-2D39-4A61-9FD7-40D04062E377}"/>
    <dgm:cxn modelId="{AD7817E0-5A6A-4589-B1F8-AADB526A5715}" srcId="{EFB72151-7B95-4AD8-9A65-B54649EE79CA}" destId="{082654C5-8341-4B83-AFF7-EF99E067E533}" srcOrd="2" destOrd="0" parTransId="{B57E0036-FA4C-4E1E-B909-47006462F19F}" sibTransId="{250D752F-CBBC-4991-A049-8C4BA695E74D}"/>
    <dgm:cxn modelId="{53701358-57FE-4095-B0C7-ED68AC69BEB2}" type="presOf" srcId="{B266221C-4C9E-49FC-AFB8-AE40A471609B}" destId="{EDB5D3BF-E9D5-4882-93DB-DA96ADDA7999}" srcOrd="0" destOrd="0" presId="urn:microsoft.com/office/officeart/2005/8/layout/list1"/>
    <dgm:cxn modelId="{22AC1D24-405C-4A75-BD08-BA30EAAA824F}" type="presOf" srcId="{BAA10DA2-7482-411F-8849-B3F495875B0B}" destId="{A9823950-082E-4FEB-B37B-5F25CBFD8688}" srcOrd="0" destOrd="2" presId="urn:microsoft.com/office/officeart/2005/8/layout/list1"/>
    <dgm:cxn modelId="{245AFF11-2DD4-4FD7-A6F6-397975C8FB8C}" srcId="{EFB72151-7B95-4AD8-9A65-B54649EE79CA}" destId="{D844FCE8-2B5C-4F70-AF75-77C35DAD6DAE}" srcOrd="0" destOrd="0" parTransId="{B3AA49BD-CC37-46AB-84D5-6E95A3C5B462}" sibTransId="{AF3C7B83-1285-4EE3-ACD1-FAA3CE2096C0}"/>
    <dgm:cxn modelId="{D96E7E09-C352-4675-A9CA-20004D0E99DA}" srcId="{8EA032F0-DD8A-4D42-AD79-57F9BA2E87FD}" destId="{C355B9DC-09FB-42E3-9F40-498E355F0707}" srcOrd="2" destOrd="0" parTransId="{6A873AE2-10D2-44AB-8D4E-A4A70C514EF1}" sibTransId="{8F381F17-95DE-467B-A121-F079A439D237}"/>
    <dgm:cxn modelId="{9ACD875C-FE6D-4010-BEAE-D09C4C138A27}" type="presOf" srcId="{F1B14932-78C7-4D05-A42C-446013BCA028}" destId="{D23F1657-E1D3-462C-BB2C-48AD1935FD25}" srcOrd="0" destOrd="0" presId="urn:microsoft.com/office/officeart/2005/8/layout/list1"/>
    <dgm:cxn modelId="{C278410B-B23E-4926-9BF1-B476B24788EF}" srcId="{D844FCE8-2B5C-4F70-AF75-77C35DAD6DAE}" destId="{05EAF5D7-2548-4A7F-9F1B-E0C2A9DFDFAC}" srcOrd="1" destOrd="0" parTransId="{A5A0A89D-3C9C-4D8B-981B-5EF43D30E095}" sibTransId="{5CDEADB3-38FD-46D3-8F26-5CD303898BFC}"/>
    <dgm:cxn modelId="{6617E3F6-02FB-44A3-A97E-0D14B547FDF2}" type="presOf" srcId="{D844FCE8-2B5C-4F70-AF75-77C35DAD6DAE}" destId="{16E45BF1-2FA9-48A1-869C-D8D2278D5E16}" srcOrd="1" destOrd="0" presId="urn:microsoft.com/office/officeart/2005/8/layout/list1"/>
    <dgm:cxn modelId="{988DC823-A2D4-4D29-BC1A-5F2BAFB2D087}" srcId="{082654C5-8341-4B83-AFF7-EF99E067E533}" destId="{BAA10DA2-7482-411F-8849-B3F495875B0B}" srcOrd="2" destOrd="0" parTransId="{65E59DDC-3257-46CE-8282-42139A73F3EE}" sibTransId="{141AC009-6C03-4047-986B-3CDA4B5A13A5}"/>
    <dgm:cxn modelId="{78B2EB34-B400-4301-9847-729316A0195D}" type="presOf" srcId="{D844FCE8-2B5C-4F70-AF75-77C35DAD6DAE}" destId="{50C08242-A8CF-4828-8756-38684866A259}" srcOrd="0" destOrd="0" presId="urn:microsoft.com/office/officeart/2005/8/layout/list1"/>
    <dgm:cxn modelId="{1303DAA9-1E43-4EB9-8384-D6411C2CEDB5}" type="presOf" srcId="{B4F53A52-F537-429A-B551-4A513AD070A4}" destId="{D23F1657-E1D3-462C-BB2C-48AD1935FD25}" srcOrd="0" destOrd="3" presId="urn:microsoft.com/office/officeart/2005/8/layout/list1"/>
    <dgm:cxn modelId="{D6EA9518-A15D-47FC-A9EE-3CD32BEF7926}" type="presOf" srcId="{EFB72151-7B95-4AD8-9A65-B54649EE79CA}" destId="{C6E5DEC4-495A-48FB-A269-1F798A0D5FE7}" srcOrd="0" destOrd="0" presId="urn:microsoft.com/office/officeart/2005/8/layout/list1"/>
    <dgm:cxn modelId="{D789DBAD-44B0-412F-A9F1-777D667B9905}" type="presOf" srcId="{082654C5-8341-4B83-AFF7-EF99E067E533}" destId="{AC5C63FC-6676-4CD6-8CD5-126640B2D94F}" srcOrd="1" destOrd="0" presId="urn:microsoft.com/office/officeart/2005/8/layout/list1"/>
    <dgm:cxn modelId="{34634A97-A4BC-4591-A89E-B49A41886B64}" srcId="{8EA032F0-DD8A-4D42-AD79-57F9BA2E87FD}" destId="{5366D1A8-F622-413F-956F-228E677342A5}" srcOrd="0" destOrd="0" parTransId="{12404A34-A661-464B-BB8F-E018A845DF2A}" sibTransId="{56E19DF6-4F6D-4ECA-8B82-14C37296671C}"/>
    <dgm:cxn modelId="{5663F54E-A267-4365-8D4A-A72098228519}" srcId="{8EA032F0-DD8A-4D42-AD79-57F9BA2E87FD}" destId="{B4F53A52-F537-429A-B551-4A513AD070A4}" srcOrd="1" destOrd="0" parTransId="{F2CDC4DD-162E-4B4B-A0D2-A21AE630E422}" sibTransId="{22161579-B88D-4E25-B021-116468E0EFCA}"/>
    <dgm:cxn modelId="{2A0C6606-A6AC-4D2E-AEC9-05A250411FE2}" srcId="{B266221C-4C9E-49FC-AFB8-AE40A471609B}" destId="{F1B14932-78C7-4D05-A42C-446013BCA028}" srcOrd="0" destOrd="0" parTransId="{002204D3-D09E-42D5-9DD8-CDE961895B7C}" sibTransId="{5AC55412-5150-41FC-BB32-D423509A6374}"/>
    <dgm:cxn modelId="{AAA57B4B-4175-4022-ACAA-880CC3D4C0BE}" type="presOf" srcId="{2D384C75-14D1-4D43-B622-55BD619108A7}" destId="{D036CFB3-16D1-4EFD-8472-6A8971ABF0D4}" srcOrd="0" destOrd="0" presId="urn:microsoft.com/office/officeart/2005/8/layout/list1"/>
    <dgm:cxn modelId="{97D754CC-3E2B-458C-8C53-D34E9AB60D98}" type="presOf" srcId="{B266221C-4C9E-49FC-AFB8-AE40A471609B}" destId="{0AB3E6E3-B446-4483-8BFB-7E8A57A2CC96}" srcOrd="1" destOrd="0" presId="urn:microsoft.com/office/officeart/2005/8/layout/list1"/>
    <dgm:cxn modelId="{6B26F619-74D7-45D4-942E-D89F7361DAA2}" srcId="{EFB72151-7B95-4AD8-9A65-B54649EE79CA}" destId="{B266221C-4C9E-49FC-AFB8-AE40A471609B}" srcOrd="1" destOrd="0" parTransId="{335D93D8-29AA-49BB-9A9C-93B1D4BFFB73}" sibTransId="{32199E2B-3111-4091-9F1E-18B70A235B3B}"/>
    <dgm:cxn modelId="{B01E116D-706C-414A-AF5A-762FE1BED060}" srcId="{B266221C-4C9E-49FC-AFB8-AE40A471609B}" destId="{8EA032F0-DD8A-4D42-AD79-57F9BA2E87FD}" srcOrd="1" destOrd="0" parTransId="{9AE6EDD8-E79A-492E-AEEC-57D567EFE10E}" sibTransId="{4D36E3FA-B9C5-4AE6-9120-36606501A09C}"/>
    <dgm:cxn modelId="{1E6781CE-BA8E-43E1-8C17-525ADCB72A36}" type="presOf" srcId="{5366D1A8-F622-413F-956F-228E677342A5}" destId="{D23F1657-E1D3-462C-BB2C-48AD1935FD25}" srcOrd="0" destOrd="2" presId="urn:microsoft.com/office/officeart/2005/8/layout/list1"/>
    <dgm:cxn modelId="{9AF1B4BD-B5E4-4C9A-B55E-47B99C3772E8}" type="presOf" srcId="{D109ED4D-4FFC-409E-9889-01E81240C514}" destId="{A9823950-082E-4FEB-B37B-5F25CBFD8688}" srcOrd="0" destOrd="0" presId="urn:microsoft.com/office/officeart/2005/8/layout/list1"/>
    <dgm:cxn modelId="{9DB3CF82-E9B2-42AE-983C-9F14D0BA9D83}" type="presOf" srcId="{8EA032F0-DD8A-4D42-AD79-57F9BA2E87FD}" destId="{D23F1657-E1D3-462C-BB2C-48AD1935FD25}" srcOrd="0" destOrd="1" presId="urn:microsoft.com/office/officeart/2005/8/layout/list1"/>
    <dgm:cxn modelId="{797BCE40-6CA0-442E-B6A9-60A058CEA318}" type="presOf" srcId="{C355B9DC-09FB-42E3-9F40-498E355F0707}" destId="{D23F1657-E1D3-462C-BB2C-48AD1935FD25}" srcOrd="0" destOrd="4" presId="urn:microsoft.com/office/officeart/2005/8/layout/list1"/>
    <dgm:cxn modelId="{4F6B89D7-2789-42DF-BC56-B89EF4BD1BDF}" type="presOf" srcId="{082654C5-8341-4B83-AFF7-EF99E067E533}" destId="{36847FCB-C7DC-4E69-852D-36C1F728FB81}" srcOrd="0" destOrd="0" presId="urn:microsoft.com/office/officeart/2005/8/layout/list1"/>
    <dgm:cxn modelId="{BBEEC97D-FD45-4542-B97C-B9D440F1D012}" type="presOf" srcId="{05EAF5D7-2548-4A7F-9F1B-E0C2A9DFDFAC}" destId="{D036CFB3-16D1-4EFD-8472-6A8971ABF0D4}" srcOrd="0" destOrd="1" presId="urn:microsoft.com/office/officeart/2005/8/layout/list1"/>
    <dgm:cxn modelId="{FAE60308-7F21-4A02-B931-9AE006762EC0}" srcId="{082654C5-8341-4B83-AFF7-EF99E067E533}" destId="{FAA1E293-2D45-4E35-8414-C0F40311D081}" srcOrd="1" destOrd="0" parTransId="{4B124ECA-8249-4ADE-9237-3728514DD1C7}" sibTransId="{36EE955D-8650-47C1-B9B3-084D6D58335D}"/>
    <dgm:cxn modelId="{B2BEC931-ABEA-4279-85A6-A64E9BC2BE3C}" type="presParOf" srcId="{C6E5DEC4-495A-48FB-A269-1F798A0D5FE7}" destId="{10F0514D-E437-4FFF-BD3E-6CFEFD72EAA0}" srcOrd="0" destOrd="0" presId="urn:microsoft.com/office/officeart/2005/8/layout/list1"/>
    <dgm:cxn modelId="{E73E594B-81E4-4795-9BE1-A667DC16696C}" type="presParOf" srcId="{10F0514D-E437-4FFF-BD3E-6CFEFD72EAA0}" destId="{50C08242-A8CF-4828-8756-38684866A259}" srcOrd="0" destOrd="0" presId="urn:microsoft.com/office/officeart/2005/8/layout/list1"/>
    <dgm:cxn modelId="{F9205C1E-76FE-4E90-8C55-980C753AF84E}" type="presParOf" srcId="{10F0514D-E437-4FFF-BD3E-6CFEFD72EAA0}" destId="{16E45BF1-2FA9-48A1-869C-D8D2278D5E16}" srcOrd="1" destOrd="0" presId="urn:microsoft.com/office/officeart/2005/8/layout/list1"/>
    <dgm:cxn modelId="{75845AA8-3573-43D6-9920-00E22FF9F199}" type="presParOf" srcId="{C6E5DEC4-495A-48FB-A269-1F798A0D5FE7}" destId="{97F70621-14AA-43CB-8640-C72C18730DA7}" srcOrd="1" destOrd="0" presId="urn:microsoft.com/office/officeart/2005/8/layout/list1"/>
    <dgm:cxn modelId="{AC27A60C-E94F-44FC-9321-CEC23D469542}" type="presParOf" srcId="{C6E5DEC4-495A-48FB-A269-1F798A0D5FE7}" destId="{D036CFB3-16D1-4EFD-8472-6A8971ABF0D4}" srcOrd="2" destOrd="0" presId="urn:microsoft.com/office/officeart/2005/8/layout/list1"/>
    <dgm:cxn modelId="{FBA5CFF0-A475-4846-BD8F-45B1777A1C5D}" type="presParOf" srcId="{C6E5DEC4-495A-48FB-A269-1F798A0D5FE7}" destId="{16C374AD-D810-4949-8730-88A1A91A4642}" srcOrd="3" destOrd="0" presId="urn:microsoft.com/office/officeart/2005/8/layout/list1"/>
    <dgm:cxn modelId="{6475CBFD-0479-485D-A7FC-B6DD05225F3B}" type="presParOf" srcId="{C6E5DEC4-495A-48FB-A269-1F798A0D5FE7}" destId="{8C8B469C-81C3-474E-A1B9-E7ECD9EA7A79}" srcOrd="4" destOrd="0" presId="urn:microsoft.com/office/officeart/2005/8/layout/list1"/>
    <dgm:cxn modelId="{2B975B00-BD4D-47EB-A452-8DB5A0AAF519}" type="presParOf" srcId="{8C8B469C-81C3-474E-A1B9-E7ECD9EA7A79}" destId="{EDB5D3BF-E9D5-4882-93DB-DA96ADDA7999}" srcOrd="0" destOrd="0" presId="urn:microsoft.com/office/officeart/2005/8/layout/list1"/>
    <dgm:cxn modelId="{2F04E8AD-9811-4080-A15B-0736EC7362A4}" type="presParOf" srcId="{8C8B469C-81C3-474E-A1B9-E7ECD9EA7A79}" destId="{0AB3E6E3-B446-4483-8BFB-7E8A57A2CC96}" srcOrd="1" destOrd="0" presId="urn:microsoft.com/office/officeart/2005/8/layout/list1"/>
    <dgm:cxn modelId="{23EA6EB4-B8EE-4096-AE18-6E4A59E8248D}" type="presParOf" srcId="{C6E5DEC4-495A-48FB-A269-1F798A0D5FE7}" destId="{F3B1CBFB-F6A3-481F-AD4D-F49B8F2C58ED}" srcOrd="5" destOrd="0" presId="urn:microsoft.com/office/officeart/2005/8/layout/list1"/>
    <dgm:cxn modelId="{86776B91-3BC7-4764-BE0A-F78E2C57D4A6}" type="presParOf" srcId="{C6E5DEC4-495A-48FB-A269-1F798A0D5FE7}" destId="{D23F1657-E1D3-462C-BB2C-48AD1935FD25}" srcOrd="6" destOrd="0" presId="urn:microsoft.com/office/officeart/2005/8/layout/list1"/>
    <dgm:cxn modelId="{651E8BE9-32D6-461B-AC00-23989EFE57BD}" type="presParOf" srcId="{C6E5DEC4-495A-48FB-A269-1F798A0D5FE7}" destId="{861C45C9-5956-4D4F-B7F1-373073DF2343}" srcOrd="7" destOrd="0" presId="urn:microsoft.com/office/officeart/2005/8/layout/list1"/>
    <dgm:cxn modelId="{B20EABB6-FDBB-4D43-A4F3-A6875F8A8BC5}" type="presParOf" srcId="{C6E5DEC4-495A-48FB-A269-1F798A0D5FE7}" destId="{E3F95EE7-226A-45D3-BCF1-10B9A220D1C7}" srcOrd="8" destOrd="0" presId="urn:microsoft.com/office/officeart/2005/8/layout/list1"/>
    <dgm:cxn modelId="{6059A73B-5598-4386-9F6F-99A2C21E2D6A}" type="presParOf" srcId="{E3F95EE7-226A-45D3-BCF1-10B9A220D1C7}" destId="{36847FCB-C7DC-4E69-852D-36C1F728FB81}" srcOrd="0" destOrd="0" presId="urn:microsoft.com/office/officeart/2005/8/layout/list1"/>
    <dgm:cxn modelId="{49BB01D8-3AB8-43F5-B71B-0FA9B204EC15}" type="presParOf" srcId="{E3F95EE7-226A-45D3-BCF1-10B9A220D1C7}" destId="{AC5C63FC-6676-4CD6-8CD5-126640B2D94F}" srcOrd="1" destOrd="0" presId="urn:microsoft.com/office/officeart/2005/8/layout/list1"/>
    <dgm:cxn modelId="{97A60529-BC27-4CF6-88F7-D50D13968F8B}" type="presParOf" srcId="{C6E5DEC4-495A-48FB-A269-1F798A0D5FE7}" destId="{54F29F9F-01F6-42C3-87B0-47C652368366}" srcOrd="9" destOrd="0" presId="urn:microsoft.com/office/officeart/2005/8/layout/list1"/>
    <dgm:cxn modelId="{C49EFD6D-BBD0-4E5A-AE16-189AB1B8026F}" type="presParOf" srcId="{C6E5DEC4-495A-48FB-A269-1F798A0D5FE7}" destId="{A9823950-082E-4FEB-B37B-5F25CBFD86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4A7AD-9D5A-4C1C-A2D1-1427D5AB1B3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2490394-95D0-4A9E-A548-C6E4A2591794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>
              <a:solidFill>
                <a:srgbClr val="FFFF00"/>
              </a:solidFill>
            </a:rPr>
            <a:t>Setup</a:t>
          </a:r>
          <a:endParaRPr lang="en-IN" dirty="0">
            <a:solidFill>
              <a:srgbClr val="FFFF00"/>
            </a:solidFill>
          </a:endParaRPr>
        </a:p>
      </dgm:t>
    </dgm:pt>
    <dgm:pt modelId="{2E4A60CC-70EA-4DA2-942E-7C8DE95C9C3D}" type="parTrans" cxnId="{BE34C5A9-6987-440A-B179-8E635867E4F6}">
      <dgm:prSet/>
      <dgm:spPr/>
      <dgm:t>
        <a:bodyPr/>
        <a:lstStyle/>
        <a:p>
          <a:endParaRPr lang="en-IN"/>
        </a:p>
      </dgm:t>
    </dgm:pt>
    <dgm:pt modelId="{979A1DBB-31E8-4E0D-B1AB-3592F6D98EAC}" type="sibTrans" cxnId="{BE34C5A9-6987-440A-B179-8E635867E4F6}">
      <dgm:prSet/>
      <dgm:spPr/>
      <dgm:t>
        <a:bodyPr/>
        <a:lstStyle/>
        <a:p>
          <a:endParaRPr lang="en-IN"/>
        </a:p>
      </dgm:t>
    </dgm:pt>
    <dgm:pt modelId="{366C6E6F-8A66-4A63-A769-1B78E66D6EF8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>
              <a:solidFill>
                <a:srgbClr val="FFFF00"/>
              </a:solidFill>
            </a:rPr>
            <a:t>Infrastructure</a:t>
          </a:r>
          <a:endParaRPr lang="en-IN" dirty="0">
            <a:solidFill>
              <a:srgbClr val="FFFF00"/>
            </a:solidFill>
          </a:endParaRPr>
        </a:p>
      </dgm:t>
    </dgm:pt>
    <dgm:pt modelId="{053369F5-2CEB-4BC5-8EA2-D5056ACF77BE}" type="parTrans" cxnId="{E41D7F42-8AD0-45ED-B57F-934D9586D298}">
      <dgm:prSet/>
      <dgm:spPr/>
      <dgm:t>
        <a:bodyPr/>
        <a:lstStyle/>
        <a:p>
          <a:endParaRPr lang="en-IN"/>
        </a:p>
      </dgm:t>
    </dgm:pt>
    <dgm:pt modelId="{2BAE6A49-2ED2-45A7-AADD-CABD1C6DEFA9}" type="sibTrans" cxnId="{E41D7F42-8AD0-45ED-B57F-934D9586D298}">
      <dgm:prSet/>
      <dgm:spPr/>
      <dgm:t>
        <a:bodyPr/>
        <a:lstStyle/>
        <a:p>
          <a:endParaRPr lang="en-IN"/>
        </a:p>
      </dgm:t>
    </dgm:pt>
    <dgm:pt modelId="{F4A81CCC-816D-486E-B0CB-42C1C533874D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>
              <a:solidFill>
                <a:srgbClr val="FFFF00"/>
              </a:solidFill>
            </a:rPr>
            <a:t>Logistics</a:t>
          </a:r>
          <a:endParaRPr lang="en-IN" dirty="0">
            <a:solidFill>
              <a:srgbClr val="FFFF00"/>
            </a:solidFill>
          </a:endParaRPr>
        </a:p>
      </dgm:t>
    </dgm:pt>
    <dgm:pt modelId="{C14D1D93-A630-4CA4-990D-5E40401B3F19}" type="parTrans" cxnId="{3D034120-0396-4FAD-B1E8-368A6264261F}">
      <dgm:prSet/>
      <dgm:spPr/>
      <dgm:t>
        <a:bodyPr/>
        <a:lstStyle/>
        <a:p>
          <a:endParaRPr lang="en-IN"/>
        </a:p>
      </dgm:t>
    </dgm:pt>
    <dgm:pt modelId="{B6FDC2F0-63CB-4B90-9B3F-3F415955F8BF}" type="sibTrans" cxnId="{3D034120-0396-4FAD-B1E8-368A6264261F}">
      <dgm:prSet/>
      <dgm:spPr/>
      <dgm:t>
        <a:bodyPr/>
        <a:lstStyle/>
        <a:p>
          <a:endParaRPr lang="en-IN"/>
        </a:p>
      </dgm:t>
    </dgm:pt>
    <dgm:pt modelId="{C1640778-370C-4194-AB00-794EC64858A5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Attract</a:t>
          </a:r>
          <a:endParaRPr lang="en-IN" dirty="0"/>
        </a:p>
      </dgm:t>
    </dgm:pt>
    <dgm:pt modelId="{A4A3CD51-7065-4069-B213-0963160E06B3}" type="parTrans" cxnId="{8DE97FDC-7F6C-48B3-912B-0118B737541F}">
      <dgm:prSet/>
      <dgm:spPr/>
      <dgm:t>
        <a:bodyPr/>
        <a:lstStyle/>
        <a:p>
          <a:endParaRPr lang="en-IN"/>
        </a:p>
      </dgm:t>
    </dgm:pt>
    <dgm:pt modelId="{FF7B5B52-1798-425F-B220-A7EAB553844E}" type="sibTrans" cxnId="{8DE97FDC-7F6C-48B3-912B-0118B737541F}">
      <dgm:prSet/>
      <dgm:spPr/>
      <dgm:t>
        <a:bodyPr/>
        <a:lstStyle/>
        <a:p>
          <a:endParaRPr lang="en-IN"/>
        </a:p>
      </dgm:t>
    </dgm:pt>
    <dgm:pt modelId="{138047DD-AC3D-41EA-842A-E1928F92D951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Promotions</a:t>
          </a:r>
          <a:endParaRPr lang="en-IN" dirty="0"/>
        </a:p>
      </dgm:t>
    </dgm:pt>
    <dgm:pt modelId="{D4F40059-051F-42EA-9638-9792E1BA766B}" type="parTrans" cxnId="{8B760B2E-9019-41BF-8E78-A493DB7B4799}">
      <dgm:prSet/>
      <dgm:spPr/>
      <dgm:t>
        <a:bodyPr/>
        <a:lstStyle/>
        <a:p>
          <a:endParaRPr lang="en-IN"/>
        </a:p>
      </dgm:t>
    </dgm:pt>
    <dgm:pt modelId="{DE4CC9B8-B704-4991-B592-43511F186405}" type="sibTrans" cxnId="{8B760B2E-9019-41BF-8E78-A493DB7B4799}">
      <dgm:prSet/>
      <dgm:spPr/>
      <dgm:t>
        <a:bodyPr/>
        <a:lstStyle/>
        <a:p>
          <a:endParaRPr lang="en-IN"/>
        </a:p>
      </dgm:t>
    </dgm:pt>
    <dgm:pt modelId="{C26A8870-E0D6-49A4-889B-9B36A9606A79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Scrutiny</a:t>
          </a:r>
          <a:endParaRPr lang="en-IN" dirty="0"/>
        </a:p>
      </dgm:t>
    </dgm:pt>
    <dgm:pt modelId="{45E66CD9-B3A7-4A3C-8F0D-7CD0405C8523}" type="parTrans" cxnId="{55BB6B52-D98F-44DB-BD76-C805B1B7BE35}">
      <dgm:prSet/>
      <dgm:spPr/>
      <dgm:t>
        <a:bodyPr/>
        <a:lstStyle/>
        <a:p>
          <a:endParaRPr lang="en-IN"/>
        </a:p>
      </dgm:t>
    </dgm:pt>
    <dgm:pt modelId="{9AE43B56-71FD-4D9B-8BD8-2D5FE1D3729E}" type="sibTrans" cxnId="{55BB6B52-D98F-44DB-BD76-C805B1B7BE35}">
      <dgm:prSet/>
      <dgm:spPr/>
      <dgm:t>
        <a:bodyPr/>
        <a:lstStyle/>
        <a:p>
          <a:endParaRPr lang="en-IN"/>
        </a:p>
      </dgm:t>
    </dgm:pt>
    <dgm:pt modelId="{5CFD7A8B-C9EF-4069-AEA2-A9565537B07F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Incubate</a:t>
          </a:r>
          <a:endParaRPr lang="en-IN" dirty="0"/>
        </a:p>
      </dgm:t>
    </dgm:pt>
    <dgm:pt modelId="{2BC9DD5B-C3C7-4601-A207-3D137DAD2738}" type="parTrans" cxnId="{1912305E-D96F-4BD4-B69B-869DC6A50910}">
      <dgm:prSet/>
      <dgm:spPr/>
      <dgm:t>
        <a:bodyPr/>
        <a:lstStyle/>
        <a:p>
          <a:endParaRPr lang="en-IN"/>
        </a:p>
      </dgm:t>
    </dgm:pt>
    <dgm:pt modelId="{F75FC289-2F4A-4344-B8A6-D8BE808CF404}" type="sibTrans" cxnId="{1912305E-D96F-4BD4-B69B-869DC6A50910}">
      <dgm:prSet/>
      <dgm:spPr/>
      <dgm:t>
        <a:bodyPr/>
        <a:lstStyle/>
        <a:p>
          <a:endParaRPr lang="en-IN"/>
        </a:p>
      </dgm:t>
    </dgm:pt>
    <dgm:pt modelId="{6B19BB70-FA02-440C-8743-B845FE2F25CD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Mentor</a:t>
          </a:r>
          <a:endParaRPr lang="en-IN" dirty="0"/>
        </a:p>
      </dgm:t>
    </dgm:pt>
    <dgm:pt modelId="{C5F181EB-6301-4A16-806A-4B4C3031F93A}" type="parTrans" cxnId="{A1B9BC2B-7BE7-4C72-B3EC-55D489ACABBA}">
      <dgm:prSet/>
      <dgm:spPr/>
      <dgm:t>
        <a:bodyPr/>
        <a:lstStyle/>
        <a:p>
          <a:endParaRPr lang="en-IN"/>
        </a:p>
      </dgm:t>
    </dgm:pt>
    <dgm:pt modelId="{523344CE-7D12-4CB4-A4EE-86D658E9DF51}" type="sibTrans" cxnId="{A1B9BC2B-7BE7-4C72-B3EC-55D489ACABBA}">
      <dgm:prSet/>
      <dgm:spPr/>
      <dgm:t>
        <a:bodyPr/>
        <a:lstStyle/>
        <a:p>
          <a:endParaRPr lang="en-IN"/>
        </a:p>
      </dgm:t>
    </dgm:pt>
    <dgm:pt modelId="{7B89E21A-C857-4604-82B1-DCB945430383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>
              <a:solidFill>
                <a:srgbClr val="FFFF00"/>
              </a:solidFill>
            </a:rPr>
            <a:t>Approvals</a:t>
          </a:r>
          <a:endParaRPr lang="en-IN" dirty="0">
            <a:solidFill>
              <a:srgbClr val="FFFF00"/>
            </a:solidFill>
          </a:endParaRPr>
        </a:p>
      </dgm:t>
    </dgm:pt>
    <dgm:pt modelId="{C3952024-5686-4498-9719-66788C6A04CE}" type="parTrans" cxnId="{D8A20410-D322-4E48-BC3D-B63DD2C29928}">
      <dgm:prSet/>
      <dgm:spPr/>
      <dgm:t>
        <a:bodyPr/>
        <a:lstStyle/>
        <a:p>
          <a:endParaRPr lang="en-IN"/>
        </a:p>
      </dgm:t>
    </dgm:pt>
    <dgm:pt modelId="{8F08C547-43B5-4334-88EF-B2CFA81187D9}" type="sibTrans" cxnId="{D8A20410-D322-4E48-BC3D-B63DD2C29928}">
      <dgm:prSet/>
      <dgm:spPr/>
      <dgm:t>
        <a:bodyPr/>
        <a:lstStyle/>
        <a:p>
          <a:endParaRPr lang="en-IN"/>
        </a:p>
      </dgm:t>
    </dgm:pt>
    <dgm:pt modelId="{3EFC4A76-D36B-4D46-B94A-D4CB19AFE7B2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Selection</a:t>
          </a:r>
          <a:endParaRPr lang="en-IN" dirty="0"/>
        </a:p>
      </dgm:t>
    </dgm:pt>
    <dgm:pt modelId="{7C485B1E-FA3E-4AA7-9FEC-A7879DD8FD39}" type="parTrans" cxnId="{5F12789A-CD1B-493B-BDFC-6870837F9BC0}">
      <dgm:prSet/>
      <dgm:spPr/>
      <dgm:t>
        <a:bodyPr/>
        <a:lstStyle/>
        <a:p>
          <a:endParaRPr lang="en-IN"/>
        </a:p>
      </dgm:t>
    </dgm:pt>
    <dgm:pt modelId="{3633637D-9F86-45E2-9860-99CDDA3FA03E}" type="sibTrans" cxnId="{5F12789A-CD1B-493B-BDFC-6870837F9BC0}">
      <dgm:prSet/>
      <dgm:spPr/>
      <dgm:t>
        <a:bodyPr/>
        <a:lstStyle/>
        <a:p>
          <a:endParaRPr lang="en-IN"/>
        </a:p>
      </dgm:t>
    </dgm:pt>
    <dgm:pt modelId="{869A5818-1CD6-49FE-8929-8D83DCF68793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>
              <a:solidFill>
                <a:srgbClr val="FFFF00"/>
              </a:solidFill>
            </a:rPr>
            <a:t>Planning</a:t>
          </a:r>
          <a:endParaRPr lang="en-IN" dirty="0">
            <a:solidFill>
              <a:srgbClr val="FFFF00"/>
            </a:solidFill>
          </a:endParaRPr>
        </a:p>
      </dgm:t>
    </dgm:pt>
    <dgm:pt modelId="{1E0CE680-AF13-4E6A-8DB8-AF02B326EEEE}" type="parTrans" cxnId="{7CACBA3F-31DE-43B8-ADE4-C0059A2300AA}">
      <dgm:prSet/>
      <dgm:spPr/>
      <dgm:t>
        <a:bodyPr/>
        <a:lstStyle/>
        <a:p>
          <a:endParaRPr lang="en-IN"/>
        </a:p>
      </dgm:t>
    </dgm:pt>
    <dgm:pt modelId="{334B2469-530B-481E-82A3-7C2644FFF187}" type="sibTrans" cxnId="{7CACBA3F-31DE-43B8-ADE4-C0059A2300AA}">
      <dgm:prSet/>
      <dgm:spPr/>
      <dgm:t>
        <a:bodyPr/>
        <a:lstStyle/>
        <a:p>
          <a:endParaRPr lang="en-IN"/>
        </a:p>
      </dgm:t>
    </dgm:pt>
    <dgm:pt modelId="{AF19ACF5-695B-4F78-9E29-BF02287F07B2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Finance</a:t>
          </a:r>
          <a:endParaRPr lang="en-IN" dirty="0"/>
        </a:p>
      </dgm:t>
    </dgm:pt>
    <dgm:pt modelId="{273076ED-2710-49A8-81FE-E824D6044BED}" type="parTrans" cxnId="{E2B4211F-CC05-4F0A-B033-DFAB5480EC55}">
      <dgm:prSet/>
      <dgm:spPr/>
      <dgm:t>
        <a:bodyPr/>
        <a:lstStyle/>
        <a:p>
          <a:endParaRPr lang="en-IN"/>
        </a:p>
      </dgm:t>
    </dgm:pt>
    <dgm:pt modelId="{2FF9479D-E908-4AC4-9E58-83D4984D58D1}" type="sibTrans" cxnId="{E2B4211F-CC05-4F0A-B033-DFAB5480EC55}">
      <dgm:prSet/>
      <dgm:spPr/>
      <dgm:t>
        <a:bodyPr/>
        <a:lstStyle/>
        <a:p>
          <a:endParaRPr lang="en-IN"/>
        </a:p>
      </dgm:t>
    </dgm:pt>
    <dgm:pt modelId="{75AF27F2-1698-42CF-89F9-A34DD1F1909A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Networking</a:t>
          </a:r>
          <a:endParaRPr lang="en-IN" dirty="0"/>
        </a:p>
      </dgm:t>
    </dgm:pt>
    <dgm:pt modelId="{C17015CB-54F0-47D1-A5C3-480247FB9E6B}" type="parTrans" cxnId="{5DC262C5-FDA1-48B2-BFD4-2330D65C932F}">
      <dgm:prSet/>
      <dgm:spPr/>
      <dgm:t>
        <a:bodyPr/>
        <a:lstStyle/>
        <a:p>
          <a:endParaRPr lang="en-IN"/>
        </a:p>
      </dgm:t>
    </dgm:pt>
    <dgm:pt modelId="{07B7F8C7-9653-4D93-BBC2-21411FF7D3D9}" type="sibTrans" cxnId="{5DC262C5-FDA1-48B2-BFD4-2330D65C932F}">
      <dgm:prSet/>
      <dgm:spPr/>
      <dgm:t>
        <a:bodyPr/>
        <a:lstStyle/>
        <a:p>
          <a:endParaRPr lang="en-IN"/>
        </a:p>
      </dgm:t>
    </dgm:pt>
    <dgm:pt modelId="{082ACF5E-FA0F-40CD-BB28-0DED0A893253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Launch</a:t>
          </a:r>
          <a:endParaRPr lang="en-IN" dirty="0"/>
        </a:p>
      </dgm:t>
    </dgm:pt>
    <dgm:pt modelId="{28B1566A-B490-4104-BA49-C890E4DD2EAE}" type="parTrans" cxnId="{BD7A7F89-28EA-4A92-82D4-9CD170B6E7D4}">
      <dgm:prSet/>
      <dgm:spPr/>
      <dgm:t>
        <a:bodyPr/>
        <a:lstStyle/>
        <a:p>
          <a:endParaRPr lang="en-IN"/>
        </a:p>
      </dgm:t>
    </dgm:pt>
    <dgm:pt modelId="{AD776B47-BFC4-42E4-9256-B52D13525D11}" type="sibTrans" cxnId="{BD7A7F89-28EA-4A92-82D4-9CD170B6E7D4}">
      <dgm:prSet/>
      <dgm:spPr/>
      <dgm:t>
        <a:bodyPr/>
        <a:lstStyle/>
        <a:p>
          <a:endParaRPr lang="en-IN"/>
        </a:p>
      </dgm:t>
    </dgm:pt>
    <dgm:pt modelId="{E1F00703-D8EC-4C39-A09F-F0590294B3AD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Market Research</a:t>
          </a:r>
          <a:endParaRPr lang="en-IN" dirty="0"/>
        </a:p>
      </dgm:t>
    </dgm:pt>
    <dgm:pt modelId="{11EB833A-51BB-40D8-A243-963906E837F8}" type="parTrans" cxnId="{8D4ABF43-7CC2-47E1-8F24-F42F532A8CA4}">
      <dgm:prSet/>
      <dgm:spPr/>
      <dgm:t>
        <a:bodyPr/>
        <a:lstStyle/>
        <a:p>
          <a:endParaRPr lang="en-IN"/>
        </a:p>
      </dgm:t>
    </dgm:pt>
    <dgm:pt modelId="{789F8F83-4555-49D0-8157-50CE5001D6A8}" type="sibTrans" cxnId="{8D4ABF43-7CC2-47E1-8F24-F42F532A8CA4}">
      <dgm:prSet/>
      <dgm:spPr/>
      <dgm:t>
        <a:bodyPr/>
        <a:lstStyle/>
        <a:p>
          <a:endParaRPr lang="en-IN"/>
        </a:p>
      </dgm:t>
    </dgm:pt>
    <dgm:pt modelId="{766C0CD5-6F05-4A5A-B5C9-D3C9CFAFBBBC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Marketing</a:t>
          </a:r>
          <a:endParaRPr lang="en-IN" dirty="0"/>
        </a:p>
      </dgm:t>
    </dgm:pt>
    <dgm:pt modelId="{E0D0B8D5-BE06-4DB5-9B8D-7ABC5F6D5914}" type="parTrans" cxnId="{A6862091-3EA4-4168-84AA-588AAE0D4E9E}">
      <dgm:prSet/>
      <dgm:spPr/>
      <dgm:t>
        <a:bodyPr/>
        <a:lstStyle/>
        <a:p>
          <a:endParaRPr lang="en-IN"/>
        </a:p>
      </dgm:t>
    </dgm:pt>
    <dgm:pt modelId="{12B98607-030D-4CEA-A29C-BCEB0F54E4BC}" type="sibTrans" cxnId="{A6862091-3EA4-4168-84AA-588AAE0D4E9E}">
      <dgm:prSet/>
      <dgm:spPr/>
      <dgm:t>
        <a:bodyPr/>
        <a:lstStyle/>
        <a:p>
          <a:endParaRPr lang="en-IN"/>
        </a:p>
      </dgm:t>
    </dgm:pt>
    <dgm:pt modelId="{46FD94D7-3BCA-4EF2-825F-1D3F7050DE8D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Distribution</a:t>
          </a:r>
          <a:endParaRPr lang="en-IN" dirty="0"/>
        </a:p>
      </dgm:t>
    </dgm:pt>
    <dgm:pt modelId="{6F34694A-6150-456B-9B2A-84A5D6409953}" type="parTrans" cxnId="{A46621D2-3E24-44E3-8A9E-4783D461469B}">
      <dgm:prSet/>
      <dgm:spPr/>
      <dgm:t>
        <a:bodyPr/>
        <a:lstStyle/>
        <a:p>
          <a:endParaRPr lang="en-IN"/>
        </a:p>
      </dgm:t>
    </dgm:pt>
    <dgm:pt modelId="{EAFCD8FF-76FE-4A9B-8DA2-94022BCBDA2B}" type="sibTrans" cxnId="{A46621D2-3E24-44E3-8A9E-4783D461469B}">
      <dgm:prSet/>
      <dgm:spPr/>
      <dgm:t>
        <a:bodyPr/>
        <a:lstStyle/>
        <a:p>
          <a:endParaRPr lang="en-IN"/>
        </a:p>
      </dgm:t>
    </dgm:pt>
    <dgm:pt modelId="{6BC8E85B-0263-4D74-A954-44CDDAAC975A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Revenue Management</a:t>
          </a:r>
          <a:endParaRPr lang="en-IN" dirty="0"/>
        </a:p>
      </dgm:t>
    </dgm:pt>
    <dgm:pt modelId="{1222DB2F-D4D1-47F0-B76E-00BAA4A9B4A8}" type="parTrans" cxnId="{51D0992C-11C0-401D-BD07-13488F77A816}">
      <dgm:prSet/>
      <dgm:spPr/>
      <dgm:t>
        <a:bodyPr/>
        <a:lstStyle/>
        <a:p>
          <a:endParaRPr lang="en-IN"/>
        </a:p>
      </dgm:t>
    </dgm:pt>
    <dgm:pt modelId="{4BBCE470-1283-4A91-A91B-15FE9CAF1B0D}" type="sibTrans" cxnId="{51D0992C-11C0-401D-BD07-13488F77A816}">
      <dgm:prSet/>
      <dgm:spPr/>
      <dgm:t>
        <a:bodyPr/>
        <a:lstStyle/>
        <a:p>
          <a:endParaRPr lang="en-IN"/>
        </a:p>
      </dgm:t>
    </dgm:pt>
    <dgm:pt modelId="{6F80C386-3641-47E8-99DC-79ACF00DA37C}">
      <dgm:prSet phldrT="[Text]"/>
      <dgm:spPr>
        <a:solidFill>
          <a:srgbClr val="660033"/>
        </a:solidFill>
      </dgm:spPr>
      <dgm:t>
        <a:bodyPr/>
        <a:lstStyle/>
        <a:p>
          <a:r>
            <a:rPr lang="en-IN" dirty="0" smtClean="0"/>
            <a:t>Invite Applications</a:t>
          </a:r>
          <a:endParaRPr lang="en-IN" dirty="0"/>
        </a:p>
      </dgm:t>
    </dgm:pt>
    <dgm:pt modelId="{85B23161-8C7E-43A4-AC72-F017CDBD9ADC}" type="parTrans" cxnId="{A2564882-CEC1-4D1F-AE90-EC3183AD9C44}">
      <dgm:prSet/>
      <dgm:spPr/>
      <dgm:t>
        <a:bodyPr/>
        <a:lstStyle/>
        <a:p>
          <a:endParaRPr lang="en-IN"/>
        </a:p>
      </dgm:t>
    </dgm:pt>
    <dgm:pt modelId="{60ABA498-2DAC-4BEF-809A-6A4D2A44787A}" type="sibTrans" cxnId="{A2564882-CEC1-4D1F-AE90-EC3183AD9C44}">
      <dgm:prSet/>
      <dgm:spPr/>
      <dgm:t>
        <a:bodyPr/>
        <a:lstStyle/>
        <a:p>
          <a:endParaRPr lang="en-IN"/>
        </a:p>
      </dgm:t>
    </dgm:pt>
    <dgm:pt modelId="{6ADF3AA6-6E3F-4D3B-A608-991FB15860FC}" type="pres">
      <dgm:prSet presAssocID="{1824A7AD-9D5A-4C1C-A2D1-1427D5AB1B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6109CD9-F634-47C4-91F4-2D904080E095}" type="pres">
      <dgm:prSet presAssocID="{D2490394-95D0-4A9E-A548-C6E4A2591794}" presName="node" presStyleLbl="node1" presStyleIdx="0" presStyleCnt="4" custLinFactNeighborX="2" custLinFactNeighborY="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1F45EF-BAD9-4144-8BEB-7FD6A5CF0841}" type="pres">
      <dgm:prSet presAssocID="{979A1DBB-31E8-4E0D-B1AB-3592F6D98EAC}" presName="sibTrans" presStyleCnt="0"/>
      <dgm:spPr/>
    </dgm:pt>
    <dgm:pt modelId="{74CED973-2B83-494C-B430-B675B36B6F27}" type="pres">
      <dgm:prSet presAssocID="{C1640778-370C-4194-AB00-794EC64858A5}" presName="node" presStyleLbl="node1" presStyleIdx="1" presStyleCnt="4" custLinFactNeighborX="-1363" custLinFactNeighborY="63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FC697A4-3306-43B2-9C7B-EC16F5B58421}" type="pres">
      <dgm:prSet presAssocID="{FF7B5B52-1798-425F-B220-A7EAB553844E}" presName="sibTrans" presStyleCnt="0"/>
      <dgm:spPr/>
    </dgm:pt>
    <dgm:pt modelId="{5DBC158B-63EF-4E98-BBA9-3646F10C055C}" type="pres">
      <dgm:prSet presAssocID="{5CFD7A8B-C9EF-4069-AEA2-A9565537B07F}" presName="node" presStyleLbl="node1" presStyleIdx="2" presStyleCnt="4" custLinFactNeighborX="-136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0B5C3B-50ED-49A4-8BA9-9761F97DC362}" type="pres">
      <dgm:prSet presAssocID="{F75FC289-2F4A-4344-B8A6-D8BE808CF404}" presName="sibTrans" presStyleCnt="0"/>
      <dgm:spPr/>
    </dgm:pt>
    <dgm:pt modelId="{9B0ED417-BA76-4890-A0CA-4B503A8A7356}" type="pres">
      <dgm:prSet presAssocID="{082ACF5E-FA0F-40CD-BB28-0DED0A893253}" presName="node" presStyleLbl="node1" presStyleIdx="3" presStyleCnt="4" custLinFactNeighborX="-13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F12789A-CD1B-493B-BDFC-6870837F9BC0}" srcId="{C1640778-370C-4194-AB00-794EC64858A5}" destId="{3EFC4A76-D36B-4D46-B94A-D4CB19AFE7B2}" srcOrd="3" destOrd="0" parTransId="{7C485B1E-FA3E-4AA7-9FEC-A7879DD8FD39}" sibTransId="{3633637D-9F86-45E2-9860-99CDDA3FA03E}"/>
    <dgm:cxn modelId="{77D1F633-39C7-4687-A1EA-164703F9B60F}" type="presOf" srcId="{D2490394-95D0-4A9E-A548-C6E4A2591794}" destId="{D6109CD9-F634-47C4-91F4-2D904080E095}" srcOrd="0" destOrd="0" presId="urn:microsoft.com/office/officeart/2005/8/layout/hList6"/>
    <dgm:cxn modelId="{D8A20410-D322-4E48-BC3D-B63DD2C29928}" srcId="{D2490394-95D0-4A9E-A548-C6E4A2591794}" destId="{7B89E21A-C857-4604-82B1-DCB945430383}" srcOrd="3" destOrd="0" parTransId="{C3952024-5686-4498-9719-66788C6A04CE}" sibTransId="{8F08C547-43B5-4334-88EF-B2CFA81187D9}"/>
    <dgm:cxn modelId="{50A8081F-E9E8-4869-9CD3-FF329B853EC9}" type="presOf" srcId="{75AF27F2-1698-42CF-89F9-A34DD1F1909A}" destId="{5DBC158B-63EF-4E98-BBA9-3646F10C055C}" srcOrd="0" destOrd="3" presId="urn:microsoft.com/office/officeart/2005/8/layout/hList6"/>
    <dgm:cxn modelId="{9E41D9EF-F422-44F3-A39A-D9A8F406F151}" type="presOf" srcId="{46FD94D7-3BCA-4EF2-825F-1D3F7050DE8D}" destId="{9B0ED417-BA76-4890-A0CA-4B503A8A7356}" srcOrd="0" destOrd="3" presId="urn:microsoft.com/office/officeart/2005/8/layout/hList6"/>
    <dgm:cxn modelId="{7937A157-8326-4387-BE76-D993E2A07548}" type="presOf" srcId="{6BC8E85B-0263-4D74-A954-44CDDAAC975A}" destId="{9B0ED417-BA76-4890-A0CA-4B503A8A7356}" srcOrd="0" destOrd="4" presId="urn:microsoft.com/office/officeart/2005/8/layout/hList6"/>
    <dgm:cxn modelId="{03F75C82-F5DD-45F9-B154-99CCB50545C7}" type="presOf" srcId="{3EFC4A76-D36B-4D46-B94A-D4CB19AFE7B2}" destId="{74CED973-2B83-494C-B430-B675B36B6F27}" srcOrd="0" destOrd="4" presId="urn:microsoft.com/office/officeart/2005/8/layout/hList6"/>
    <dgm:cxn modelId="{99329883-CDEB-418F-A660-31AA8D4596BD}" type="presOf" srcId="{C26A8870-E0D6-49A4-889B-9B36A9606A79}" destId="{74CED973-2B83-494C-B430-B675B36B6F27}" srcOrd="0" destOrd="3" presId="urn:microsoft.com/office/officeart/2005/8/layout/hList6"/>
    <dgm:cxn modelId="{51D0992C-11C0-401D-BD07-13488F77A816}" srcId="{082ACF5E-FA0F-40CD-BB28-0DED0A893253}" destId="{6BC8E85B-0263-4D74-A954-44CDDAAC975A}" srcOrd="3" destOrd="0" parTransId="{1222DB2F-D4D1-47F0-B76E-00BAA4A9B4A8}" sibTransId="{4BBCE470-1283-4A91-A91B-15FE9CAF1B0D}"/>
    <dgm:cxn modelId="{5A9EE904-A5DA-4C82-ABB0-D92575674482}" type="presOf" srcId="{766C0CD5-6F05-4A5A-B5C9-D3C9CFAFBBBC}" destId="{9B0ED417-BA76-4890-A0CA-4B503A8A7356}" srcOrd="0" destOrd="2" presId="urn:microsoft.com/office/officeart/2005/8/layout/hList6"/>
    <dgm:cxn modelId="{BE34C5A9-6987-440A-B179-8E635867E4F6}" srcId="{1824A7AD-9D5A-4C1C-A2D1-1427D5AB1B3A}" destId="{D2490394-95D0-4A9E-A548-C6E4A2591794}" srcOrd="0" destOrd="0" parTransId="{2E4A60CC-70EA-4DA2-942E-7C8DE95C9C3D}" sibTransId="{979A1DBB-31E8-4E0D-B1AB-3592F6D98EAC}"/>
    <dgm:cxn modelId="{8D4ABF43-7CC2-47E1-8F24-F42F532A8CA4}" srcId="{082ACF5E-FA0F-40CD-BB28-0DED0A893253}" destId="{E1F00703-D8EC-4C39-A09F-F0590294B3AD}" srcOrd="0" destOrd="0" parTransId="{11EB833A-51BB-40D8-A243-963906E837F8}" sibTransId="{789F8F83-4555-49D0-8157-50CE5001D6A8}"/>
    <dgm:cxn modelId="{A46621D2-3E24-44E3-8A9E-4783D461469B}" srcId="{082ACF5E-FA0F-40CD-BB28-0DED0A893253}" destId="{46FD94D7-3BCA-4EF2-825F-1D3F7050DE8D}" srcOrd="2" destOrd="0" parTransId="{6F34694A-6150-456B-9B2A-84A5D6409953}" sibTransId="{EAFCD8FF-76FE-4A9B-8DA2-94022BCBDA2B}"/>
    <dgm:cxn modelId="{FCDF6384-9A06-403E-A9FE-871672D0EDF1}" type="presOf" srcId="{366C6E6F-8A66-4A63-A769-1B78E66D6EF8}" destId="{D6109CD9-F634-47C4-91F4-2D904080E095}" srcOrd="0" destOrd="2" presId="urn:microsoft.com/office/officeart/2005/8/layout/hList6"/>
    <dgm:cxn modelId="{4A62A041-D87B-45B0-AA40-D35624FC0DD5}" type="presOf" srcId="{E1F00703-D8EC-4C39-A09F-F0590294B3AD}" destId="{9B0ED417-BA76-4890-A0CA-4B503A8A7356}" srcOrd="0" destOrd="1" presId="urn:microsoft.com/office/officeart/2005/8/layout/hList6"/>
    <dgm:cxn modelId="{BD7A7F89-28EA-4A92-82D4-9CD170B6E7D4}" srcId="{1824A7AD-9D5A-4C1C-A2D1-1427D5AB1B3A}" destId="{082ACF5E-FA0F-40CD-BB28-0DED0A893253}" srcOrd="3" destOrd="0" parTransId="{28B1566A-B490-4104-BA49-C890E4DD2EAE}" sibTransId="{AD776B47-BFC4-42E4-9256-B52D13525D11}"/>
    <dgm:cxn modelId="{C598FC49-23C6-44EB-89E5-D926A1F3C4FE}" type="presOf" srcId="{7B89E21A-C857-4604-82B1-DCB945430383}" destId="{D6109CD9-F634-47C4-91F4-2D904080E095}" srcOrd="0" destOrd="4" presId="urn:microsoft.com/office/officeart/2005/8/layout/hList6"/>
    <dgm:cxn modelId="{A6862091-3EA4-4168-84AA-588AAE0D4E9E}" srcId="{082ACF5E-FA0F-40CD-BB28-0DED0A893253}" destId="{766C0CD5-6F05-4A5A-B5C9-D3C9CFAFBBBC}" srcOrd="1" destOrd="0" parTransId="{E0D0B8D5-BE06-4DB5-9B8D-7ABC5F6D5914}" sibTransId="{12B98607-030D-4CEA-A29C-BCEB0F54E4BC}"/>
    <dgm:cxn modelId="{55BB6B52-D98F-44DB-BD76-C805B1B7BE35}" srcId="{C1640778-370C-4194-AB00-794EC64858A5}" destId="{C26A8870-E0D6-49A4-889B-9B36A9606A79}" srcOrd="2" destOrd="0" parTransId="{45E66CD9-B3A7-4A3C-8F0D-7CD0405C8523}" sibTransId="{9AE43B56-71FD-4D9B-8BD8-2D5FE1D3729E}"/>
    <dgm:cxn modelId="{A1B9BC2B-7BE7-4C72-B3EC-55D489ACABBA}" srcId="{5CFD7A8B-C9EF-4069-AEA2-A9565537B07F}" destId="{6B19BB70-FA02-440C-8743-B845FE2F25CD}" srcOrd="0" destOrd="0" parTransId="{C5F181EB-6301-4A16-806A-4B4C3031F93A}" sibTransId="{523344CE-7D12-4CB4-A4EE-86D658E9DF51}"/>
    <dgm:cxn modelId="{9A7E9D76-1E9F-47D6-85AF-74B5A6F0AA66}" type="presOf" srcId="{138047DD-AC3D-41EA-842A-E1928F92D951}" destId="{74CED973-2B83-494C-B430-B675B36B6F27}" srcOrd="0" destOrd="1" presId="urn:microsoft.com/office/officeart/2005/8/layout/hList6"/>
    <dgm:cxn modelId="{A2564882-CEC1-4D1F-AE90-EC3183AD9C44}" srcId="{C1640778-370C-4194-AB00-794EC64858A5}" destId="{6F80C386-3641-47E8-99DC-79ACF00DA37C}" srcOrd="1" destOrd="0" parTransId="{85B23161-8C7E-43A4-AC72-F017CDBD9ADC}" sibTransId="{60ABA498-2DAC-4BEF-809A-6A4D2A44787A}"/>
    <dgm:cxn modelId="{3246EE3E-018D-424B-98F2-A33383A665B1}" type="presOf" srcId="{1824A7AD-9D5A-4C1C-A2D1-1427D5AB1B3A}" destId="{6ADF3AA6-6E3F-4D3B-A608-991FB15860FC}" srcOrd="0" destOrd="0" presId="urn:microsoft.com/office/officeart/2005/8/layout/hList6"/>
    <dgm:cxn modelId="{6EEF2064-35C8-4FB3-A443-1BCEA5D7B4DE}" type="presOf" srcId="{5CFD7A8B-C9EF-4069-AEA2-A9565537B07F}" destId="{5DBC158B-63EF-4E98-BBA9-3646F10C055C}" srcOrd="0" destOrd="0" presId="urn:microsoft.com/office/officeart/2005/8/layout/hList6"/>
    <dgm:cxn modelId="{ECBE305A-DE11-484C-9611-58781DE9C78E}" type="presOf" srcId="{F4A81CCC-816D-486E-B0CB-42C1C533874D}" destId="{D6109CD9-F634-47C4-91F4-2D904080E095}" srcOrd="0" destOrd="3" presId="urn:microsoft.com/office/officeart/2005/8/layout/hList6"/>
    <dgm:cxn modelId="{3D034120-0396-4FAD-B1E8-368A6264261F}" srcId="{D2490394-95D0-4A9E-A548-C6E4A2591794}" destId="{F4A81CCC-816D-486E-B0CB-42C1C533874D}" srcOrd="2" destOrd="0" parTransId="{C14D1D93-A630-4CA4-990D-5E40401B3F19}" sibTransId="{B6FDC2F0-63CB-4B90-9B3F-3F415955F8BF}"/>
    <dgm:cxn modelId="{8DE97FDC-7F6C-48B3-912B-0118B737541F}" srcId="{1824A7AD-9D5A-4C1C-A2D1-1427D5AB1B3A}" destId="{C1640778-370C-4194-AB00-794EC64858A5}" srcOrd="1" destOrd="0" parTransId="{A4A3CD51-7065-4069-B213-0963160E06B3}" sibTransId="{FF7B5B52-1798-425F-B220-A7EAB553844E}"/>
    <dgm:cxn modelId="{8B760B2E-9019-41BF-8E78-A493DB7B4799}" srcId="{C1640778-370C-4194-AB00-794EC64858A5}" destId="{138047DD-AC3D-41EA-842A-E1928F92D951}" srcOrd="0" destOrd="0" parTransId="{D4F40059-051F-42EA-9638-9792E1BA766B}" sibTransId="{DE4CC9B8-B704-4991-B592-43511F186405}"/>
    <dgm:cxn modelId="{A7AA1F67-F391-4A71-BB35-29ED9F8988DC}" type="presOf" srcId="{6B19BB70-FA02-440C-8743-B845FE2F25CD}" destId="{5DBC158B-63EF-4E98-BBA9-3646F10C055C}" srcOrd="0" destOrd="1" presId="urn:microsoft.com/office/officeart/2005/8/layout/hList6"/>
    <dgm:cxn modelId="{7CACBA3F-31DE-43B8-ADE4-C0059A2300AA}" srcId="{D2490394-95D0-4A9E-A548-C6E4A2591794}" destId="{869A5818-1CD6-49FE-8929-8D83DCF68793}" srcOrd="0" destOrd="0" parTransId="{1E0CE680-AF13-4E6A-8DB8-AF02B326EEEE}" sibTransId="{334B2469-530B-481E-82A3-7C2644FFF187}"/>
    <dgm:cxn modelId="{5DC262C5-FDA1-48B2-BFD4-2330D65C932F}" srcId="{5CFD7A8B-C9EF-4069-AEA2-A9565537B07F}" destId="{75AF27F2-1698-42CF-89F9-A34DD1F1909A}" srcOrd="2" destOrd="0" parTransId="{C17015CB-54F0-47D1-A5C3-480247FB9E6B}" sibTransId="{07B7F8C7-9653-4D93-BBC2-21411FF7D3D9}"/>
    <dgm:cxn modelId="{89933B92-1635-4702-B656-C92EC78F536E}" type="presOf" srcId="{869A5818-1CD6-49FE-8929-8D83DCF68793}" destId="{D6109CD9-F634-47C4-91F4-2D904080E095}" srcOrd="0" destOrd="1" presId="urn:microsoft.com/office/officeart/2005/8/layout/hList6"/>
    <dgm:cxn modelId="{E2B4211F-CC05-4F0A-B033-DFAB5480EC55}" srcId="{5CFD7A8B-C9EF-4069-AEA2-A9565537B07F}" destId="{AF19ACF5-695B-4F78-9E29-BF02287F07B2}" srcOrd="1" destOrd="0" parTransId="{273076ED-2710-49A8-81FE-E824D6044BED}" sibTransId="{2FF9479D-E908-4AC4-9E58-83D4984D58D1}"/>
    <dgm:cxn modelId="{E41D7F42-8AD0-45ED-B57F-934D9586D298}" srcId="{D2490394-95D0-4A9E-A548-C6E4A2591794}" destId="{366C6E6F-8A66-4A63-A769-1B78E66D6EF8}" srcOrd="1" destOrd="0" parTransId="{053369F5-2CEB-4BC5-8EA2-D5056ACF77BE}" sibTransId="{2BAE6A49-2ED2-45A7-AADD-CABD1C6DEFA9}"/>
    <dgm:cxn modelId="{23658A95-AABD-4232-B1C4-C970E51AB5B3}" type="presOf" srcId="{C1640778-370C-4194-AB00-794EC64858A5}" destId="{74CED973-2B83-494C-B430-B675B36B6F27}" srcOrd="0" destOrd="0" presId="urn:microsoft.com/office/officeart/2005/8/layout/hList6"/>
    <dgm:cxn modelId="{7716239E-B807-49C2-8944-CBA88B2D5B72}" type="presOf" srcId="{AF19ACF5-695B-4F78-9E29-BF02287F07B2}" destId="{5DBC158B-63EF-4E98-BBA9-3646F10C055C}" srcOrd="0" destOrd="2" presId="urn:microsoft.com/office/officeart/2005/8/layout/hList6"/>
    <dgm:cxn modelId="{1912305E-D96F-4BD4-B69B-869DC6A50910}" srcId="{1824A7AD-9D5A-4C1C-A2D1-1427D5AB1B3A}" destId="{5CFD7A8B-C9EF-4069-AEA2-A9565537B07F}" srcOrd="2" destOrd="0" parTransId="{2BC9DD5B-C3C7-4601-A207-3D137DAD2738}" sibTransId="{F75FC289-2F4A-4344-B8A6-D8BE808CF404}"/>
    <dgm:cxn modelId="{5682CF6C-527D-4657-A5AA-F81EC971190B}" type="presOf" srcId="{6F80C386-3641-47E8-99DC-79ACF00DA37C}" destId="{74CED973-2B83-494C-B430-B675B36B6F27}" srcOrd="0" destOrd="2" presId="urn:microsoft.com/office/officeart/2005/8/layout/hList6"/>
    <dgm:cxn modelId="{B336E4A6-28CB-4B97-AA9E-47A76D4451F2}" type="presOf" srcId="{082ACF5E-FA0F-40CD-BB28-0DED0A893253}" destId="{9B0ED417-BA76-4890-A0CA-4B503A8A7356}" srcOrd="0" destOrd="0" presId="urn:microsoft.com/office/officeart/2005/8/layout/hList6"/>
    <dgm:cxn modelId="{3088FD20-2BE2-49CA-B9D7-9FC3E45666F5}" type="presParOf" srcId="{6ADF3AA6-6E3F-4D3B-A608-991FB15860FC}" destId="{D6109CD9-F634-47C4-91F4-2D904080E095}" srcOrd="0" destOrd="0" presId="urn:microsoft.com/office/officeart/2005/8/layout/hList6"/>
    <dgm:cxn modelId="{0B938E4F-AAB5-4BD6-A3E6-CA4EEABD04A6}" type="presParOf" srcId="{6ADF3AA6-6E3F-4D3B-A608-991FB15860FC}" destId="{171F45EF-BAD9-4144-8BEB-7FD6A5CF0841}" srcOrd="1" destOrd="0" presId="urn:microsoft.com/office/officeart/2005/8/layout/hList6"/>
    <dgm:cxn modelId="{5886DFE6-1556-4CB3-B60B-B39894AB5D23}" type="presParOf" srcId="{6ADF3AA6-6E3F-4D3B-A608-991FB15860FC}" destId="{74CED973-2B83-494C-B430-B675B36B6F27}" srcOrd="2" destOrd="0" presId="urn:microsoft.com/office/officeart/2005/8/layout/hList6"/>
    <dgm:cxn modelId="{DD26D2BB-EB74-4FA3-97A6-19A3C166FD70}" type="presParOf" srcId="{6ADF3AA6-6E3F-4D3B-A608-991FB15860FC}" destId="{9FC697A4-3306-43B2-9C7B-EC16F5B58421}" srcOrd="3" destOrd="0" presId="urn:microsoft.com/office/officeart/2005/8/layout/hList6"/>
    <dgm:cxn modelId="{1047138F-A984-4FAA-A0EB-DFCC84C9D8A3}" type="presParOf" srcId="{6ADF3AA6-6E3F-4D3B-A608-991FB15860FC}" destId="{5DBC158B-63EF-4E98-BBA9-3646F10C055C}" srcOrd="4" destOrd="0" presId="urn:microsoft.com/office/officeart/2005/8/layout/hList6"/>
    <dgm:cxn modelId="{A33992AB-577F-4FE8-8E2F-B26AF45C7F29}" type="presParOf" srcId="{6ADF3AA6-6E3F-4D3B-A608-991FB15860FC}" destId="{570B5C3B-50ED-49A4-8BA9-9761F97DC362}" srcOrd="5" destOrd="0" presId="urn:microsoft.com/office/officeart/2005/8/layout/hList6"/>
    <dgm:cxn modelId="{A64C777A-FA5C-40CB-A174-7084DDDA7D37}" type="presParOf" srcId="{6ADF3AA6-6E3F-4D3B-A608-991FB15860FC}" destId="{9B0ED417-BA76-4890-A0CA-4B503A8A735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D4759-19C0-4087-B572-4D860D1B674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1924B1D-FE0A-4396-B33F-C446E41FC019}">
      <dgm:prSet phldrT="[Text]"/>
      <dgm:spPr>
        <a:solidFill>
          <a:srgbClr val="000099"/>
        </a:solidFill>
      </dgm:spPr>
      <dgm:t>
        <a:bodyPr/>
        <a:lstStyle/>
        <a:p>
          <a:r>
            <a:rPr lang="en-IN" dirty="0" smtClean="0"/>
            <a:t>   Up to 6 months	</a:t>
          </a:r>
          <a:endParaRPr lang="en-IN" dirty="0"/>
        </a:p>
      </dgm:t>
    </dgm:pt>
    <dgm:pt modelId="{93DCE76D-96A4-438F-B3D2-C51D2BDF5CC5}" type="sibTrans" cxnId="{8C1DE7A3-3BF8-41DE-848B-5A007E8BAE62}">
      <dgm:prSet/>
      <dgm:spPr/>
      <dgm:t>
        <a:bodyPr/>
        <a:lstStyle/>
        <a:p>
          <a:endParaRPr lang="en-IN"/>
        </a:p>
      </dgm:t>
    </dgm:pt>
    <dgm:pt modelId="{15C45FC5-6559-44C4-BD4B-90127AA2A03F}" type="parTrans" cxnId="{8C1DE7A3-3BF8-41DE-848B-5A007E8BAE62}">
      <dgm:prSet/>
      <dgm:spPr/>
      <dgm:t>
        <a:bodyPr/>
        <a:lstStyle/>
        <a:p>
          <a:endParaRPr lang="en-IN"/>
        </a:p>
      </dgm:t>
    </dgm:pt>
    <dgm:pt modelId="{005BF8DD-0C55-44C5-9E13-A88763ECA57A}">
      <dgm:prSet phldrT="[Text]"/>
      <dgm:spPr>
        <a:solidFill>
          <a:srgbClr val="000099"/>
        </a:solidFill>
      </dgm:spPr>
      <dgm:t>
        <a:bodyPr/>
        <a:lstStyle/>
        <a:p>
          <a:r>
            <a:rPr lang="en-IN" dirty="0" smtClean="0"/>
            <a:t> Till 12 months</a:t>
          </a:r>
          <a:endParaRPr lang="en-IN" dirty="0"/>
        </a:p>
      </dgm:t>
    </dgm:pt>
    <dgm:pt modelId="{70FF22E5-E974-4218-8B3F-F43FA3DF9B51}" type="sibTrans" cxnId="{FCEEFC24-8800-4414-9A49-85279AA4C809}">
      <dgm:prSet/>
      <dgm:spPr/>
      <dgm:t>
        <a:bodyPr/>
        <a:lstStyle/>
        <a:p>
          <a:endParaRPr lang="en-IN"/>
        </a:p>
      </dgm:t>
    </dgm:pt>
    <dgm:pt modelId="{3E6270FF-432C-4594-9EE7-70EAA16296ED}" type="parTrans" cxnId="{FCEEFC24-8800-4414-9A49-85279AA4C809}">
      <dgm:prSet/>
      <dgm:spPr/>
      <dgm:t>
        <a:bodyPr/>
        <a:lstStyle/>
        <a:p>
          <a:endParaRPr lang="en-IN"/>
        </a:p>
      </dgm:t>
    </dgm:pt>
    <dgm:pt modelId="{613893E6-1430-4F2A-AC16-F1BB7BE62C12}">
      <dgm:prSet phldrT="[Text]"/>
      <dgm:spPr>
        <a:solidFill>
          <a:srgbClr val="000099"/>
        </a:solidFill>
      </dgm:spPr>
      <dgm:t>
        <a:bodyPr/>
        <a:lstStyle/>
        <a:p>
          <a:r>
            <a:rPr lang="en-IN" dirty="0" smtClean="0"/>
            <a:t> Ongoing</a:t>
          </a:r>
          <a:endParaRPr lang="en-IN" dirty="0"/>
        </a:p>
      </dgm:t>
    </dgm:pt>
    <dgm:pt modelId="{12650233-C1C0-4902-AACD-469F97DA724B}" type="sibTrans" cxnId="{B7BDAC62-3F5F-4E9E-8A78-0D28D3795418}">
      <dgm:prSet/>
      <dgm:spPr/>
      <dgm:t>
        <a:bodyPr/>
        <a:lstStyle/>
        <a:p>
          <a:endParaRPr lang="en-IN"/>
        </a:p>
      </dgm:t>
    </dgm:pt>
    <dgm:pt modelId="{0C2EB918-9C8B-4149-86AB-B8312604E033}" type="parTrans" cxnId="{B7BDAC62-3F5F-4E9E-8A78-0D28D3795418}">
      <dgm:prSet/>
      <dgm:spPr/>
      <dgm:t>
        <a:bodyPr/>
        <a:lstStyle/>
        <a:p>
          <a:endParaRPr lang="en-IN"/>
        </a:p>
      </dgm:t>
    </dgm:pt>
    <dgm:pt modelId="{28BD1A18-2E0A-4C7F-BF0E-A1DAA1A539DD}">
      <dgm:prSet phldrT="[Text]"/>
      <dgm:spPr>
        <a:solidFill>
          <a:srgbClr val="000099"/>
        </a:solidFill>
      </dgm:spPr>
      <dgm:t>
        <a:bodyPr/>
        <a:lstStyle/>
        <a:p>
          <a:r>
            <a:rPr lang="en-IN" dirty="0" smtClean="0"/>
            <a:t> Up to 36 months</a:t>
          </a:r>
          <a:endParaRPr lang="en-IN" dirty="0"/>
        </a:p>
      </dgm:t>
    </dgm:pt>
    <dgm:pt modelId="{2EDE76F7-DCC0-491B-AF3C-2B74C5842ED8}" type="parTrans" cxnId="{E9CEE16E-C5D5-4E4B-89F6-94503BE4DC85}">
      <dgm:prSet/>
      <dgm:spPr/>
      <dgm:t>
        <a:bodyPr/>
        <a:lstStyle/>
        <a:p>
          <a:endParaRPr lang="en-IN"/>
        </a:p>
      </dgm:t>
    </dgm:pt>
    <dgm:pt modelId="{92242A7B-91E0-4060-8E6A-6AFF32744ABA}" type="sibTrans" cxnId="{E9CEE16E-C5D5-4E4B-89F6-94503BE4DC85}">
      <dgm:prSet/>
      <dgm:spPr/>
      <dgm:t>
        <a:bodyPr/>
        <a:lstStyle/>
        <a:p>
          <a:endParaRPr lang="en-IN"/>
        </a:p>
      </dgm:t>
    </dgm:pt>
    <dgm:pt modelId="{2BDBFBD2-2589-4817-9E53-C2462652E794}" type="pres">
      <dgm:prSet presAssocID="{7B2D4759-19C0-4087-B572-4D860D1B674E}" presName="Name0" presStyleCnt="0">
        <dgm:presLayoutVars>
          <dgm:dir/>
          <dgm:animLvl val="lvl"/>
          <dgm:resizeHandles val="exact"/>
        </dgm:presLayoutVars>
      </dgm:prSet>
      <dgm:spPr/>
    </dgm:pt>
    <dgm:pt modelId="{0FFBF5DF-BA00-4E67-B52D-4C164F3EB7A6}" type="pres">
      <dgm:prSet presAssocID="{D1924B1D-FE0A-4396-B33F-C446E41FC01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EC495E-8099-4E5A-8DF8-6B61F8645728}" type="pres">
      <dgm:prSet presAssocID="{93DCE76D-96A4-438F-B3D2-C51D2BDF5CC5}" presName="parTxOnlySpace" presStyleCnt="0"/>
      <dgm:spPr/>
    </dgm:pt>
    <dgm:pt modelId="{B99D7C4B-4E51-472F-B93D-111E070FB26A}" type="pres">
      <dgm:prSet presAssocID="{613893E6-1430-4F2A-AC16-F1BB7BE62C12}" presName="parTxOnly" presStyleLbl="node1" presStyleIdx="1" presStyleCnt="4" custLinFactNeighborX="-10706" custLinFactNeighborY="4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254E2E-609E-40B5-B24A-490379AC23CB}" type="pres">
      <dgm:prSet presAssocID="{12650233-C1C0-4902-AACD-469F97DA724B}" presName="parTxOnlySpace" presStyleCnt="0"/>
      <dgm:spPr/>
    </dgm:pt>
    <dgm:pt modelId="{28EFD719-F231-43A5-9B18-CD07E4831F22}" type="pres">
      <dgm:prSet presAssocID="{005BF8DD-0C55-44C5-9E13-A88763ECA57A}" presName="parTxOnly" presStyleLbl="node1" presStyleIdx="2" presStyleCnt="4" custLinFactNeighborX="14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37291A-85FF-4E04-8E46-04EAD4B78BC1}" type="pres">
      <dgm:prSet presAssocID="{70FF22E5-E974-4218-8B3F-F43FA3DF9B51}" presName="parTxOnlySpace" presStyleCnt="0"/>
      <dgm:spPr/>
    </dgm:pt>
    <dgm:pt modelId="{30DE584E-D0C4-4B02-BE4B-F424613EB07E}" type="pres">
      <dgm:prSet presAssocID="{28BD1A18-2E0A-4C7F-BF0E-A1DAA1A539D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F830E3C-94F8-478D-8741-CA45201264B0}" type="presOf" srcId="{28BD1A18-2E0A-4C7F-BF0E-A1DAA1A539DD}" destId="{30DE584E-D0C4-4B02-BE4B-F424613EB07E}" srcOrd="0" destOrd="0" presId="urn:microsoft.com/office/officeart/2005/8/layout/chevron1"/>
    <dgm:cxn modelId="{1A1C7F1C-DD67-4649-B916-AA57F4920F1A}" type="presOf" srcId="{613893E6-1430-4F2A-AC16-F1BB7BE62C12}" destId="{B99D7C4B-4E51-472F-B93D-111E070FB26A}" srcOrd="0" destOrd="0" presId="urn:microsoft.com/office/officeart/2005/8/layout/chevron1"/>
    <dgm:cxn modelId="{E9CEE16E-C5D5-4E4B-89F6-94503BE4DC85}" srcId="{7B2D4759-19C0-4087-B572-4D860D1B674E}" destId="{28BD1A18-2E0A-4C7F-BF0E-A1DAA1A539DD}" srcOrd="3" destOrd="0" parTransId="{2EDE76F7-DCC0-491B-AF3C-2B74C5842ED8}" sibTransId="{92242A7B-91E0-4060-8E6A-6AFF32744ABA}"/>
    <dgm:cxn modelId="{8C1DE7A3-3BF8-41DE-848B-5A007E8BAE62}" srcId="{7B2D4759-19C0-4087-B572-4D860D1B674E}" destId="{D1924B1D-FE0A-4396-B33F-C446E41FC019}" srcOrd="0" destOrd="0" parTransId="{15C45FC5-6559-44C4-BD4B-90127AA2A03F}" sibTransId="{93DCE76D-96A4-438F-B3D2-C51D2BDF5CC5}"/>
    <dgm:cxn modelId="{16F705BA-ED42-491E-8A8F-750B896B7E7D}" type="presOf" srcId="{D1924B1D-FE0A-4396-B33F-C446E41FC019}" destId="{0FFBF5DF-BA00-4E67-B52D-4C164F3EB7A6}" srcOrd="0" destOrd="0" presId="urn:microsoft.com/office/officeart/2005/8/layout/chevron1"/>
    <dgm:cxn modelId="{FCEEFC24-8800-4414-9A49-85279AA4C809}" srcId="{7B2D4759-19C0-4087-B572-4D860D1B674E}" destId="{005BF8DD-0C55-44C5-9E13-A88763ECA57A}" srcOrd="2" destOrd="0" parTransId="{3E6270FF-432C-4594-9EE7-70EAA16296ED}" sibTransId="{70FF22E5-E974-4218-8B3F-F43FA3DF9B51}"/>
    <dgm:cxn modelId="{B7BDAC62-3F5F-4E9E-8A78-0D28D3795418}" srcId="{7B2D4759-19C0-4087-B572-4D860D1B674E}" destId="{613893E6-1430-4F2A-AC16-F1BB7BE62C12}" srcOrd="1" destOrd="0" parTransId="{0C2EB918-9C8B-4149-86AB-B8312604E033}" sibTransId="{12650233-C1C0-4902-AACD-469F97DA724B}"/>
    <dgm:cxn modelId="{3D2A8324-AD80-4F29-9C2F-A492534D8238}" type="presOf" srcId="{7B2D4759-19C0-4087-B572-4D860D1B674E}" destId="{2BDBFBD2-2589-4817-9E53-C2462652E794}" srcOrd="0" destOrd="0" presId="urn:microsoft.com/office/officeart/2005/8/layout/chevron1"/>
    <dgm:cxn modelId="{B52C1073-5D3F-425D-AB65-B6103DEF48B9}" type="presOf" srcId="{005BF8DD-0C55-44C5-9E13-A88763ECA57A}" destId="{28EFD719-F231-43A5-9B18-CD07E4831F22}" srcOrd="0" destOrd="0" presId="urn:microsoft.com/office/officeart/2005/8/layout/chevron1"/>
    <dgm:cxn modelId="{C9D74986-2A39-4742-B494-88D07B7DECEA}" type="presParOf" srcId="{2BDBFBD2-2589-4817-9E53-C2462652E794}" destId="{0FFBF5DF-BA00-4E67-B52D-4C164F3EB7A6}" srcOrd="0" destOrd="0" presId="urn:microsoft.com/office/officeart/2005/8/layout/chevron1"/>
    <dgm:cxn modelId="{8A82F1EC-D37A-4010-B549-355F34022206}" type="presParOf" srcId="{2BDBFBD2-2589-4817-9E53-C2462652E794}" destId="{80EC495E-8099-4E5A-8DF8-6B61F8645728}" srcOrd="1" destOrd="0" presId="urn:microsoft.com/office/officeart/2005/8/layout/chevron1"/>
    <dgm:cxn modelId="{AF68C665-0785-4F6E-B3D4-02C55BE6FAD9}" type="presParOf" srcId="{2BDBFBD2-2589-4817-9E53-C2462652E794}" destId="{B99D7C4B-4E51-472F-B93D-111E070FB26A}" srcOrd="2" destOrd="0" presId="urn:microsoft.com/office/officeart/2005/8/layout/chevron1"/>
    <dgm:cxn modelId="{06B140A9-B77E-4541-9120-078B2A9161AA}" type="presParOf" srcId="{2BDBFBD2-2589-4817-9E53-C2462652E794}" destId="{97254E2E-609E-40B5-B24A-490379AC23CB}" srcOrd="3" destOrd="0" presId="urn:microsoft.com/office/officeart/2005/8/layout/chevron1"/>
    <dgm:cxn modelId="{80B858CB-E545-4E74-9FB4-F707F152E89F}" type="presParOf" srcId="{2BDBFBD2-2589-4817-9E53-C2462652E794}" destId="{28EFD719-F231-43A5-9B18-CD07E4831F22}" srcOrd="4" destOrd="0" presId="urn:microsoft.com/office/officeart/2005/8/layout/chevron1"/>
    <dgm:cxn modelId="{6C91F9E4-056F-43A3-BBEE-C0D1078AC23C}" type="presParOf" srcId="{2BDBFBD2-2589-4817-9E53-C2462652E794}" destId="{D237291A-85FF-4E04-8E46-04EAD4B78BC1}" srcOrd="5" destOrd="0" presId="urn:microsoft.com/office/officeart/2005/8/layout/chevron1"/>
    <dgm:cxn modelId="{2A24DE07-85F4-4092-856F-FDBF9885BA37}" type="presParOf" srcId="{2BDBFBD2-2589-4817-9E53-C2462652E794}" destId="{30DE584E-D0C4-4B02-BE4B-F424613EB07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6CFB3-16D1-4EFD-8472-6A8971ABF0D4}">
      <dsp:nvSpPr>
        <dsp:cNvPr id="0" name=""/>
        <dsp:cNvSpPr/>
      </dsp:nvSpPr>
      <dsp:spPr>
        <a:xfrm>
          <a:off x="0" y="455844"/>
          <a:ext cx="10558140" cy="9576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429" tIns="333248" rIns="81942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bg1"/>
              </a:solidFill>
            </a:rPr>
            <a:t>Major triggers : Revival of Indo–Russian relations, Geo-political aspects</a:t>
          </a:r>
          <a:endParaRPr lang="en-IN" sz="1600" kern="1200">
            <a:solidFill>
              <a:schemeClr val="bg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bg1"/>
              </a:solidFill>
            </a:rPr>
            <a:t>Govt. Reforms &amp; India image – avenues for tech. transfer</a:t>
          </a:r>
          <a:endParaRPr lang="en-IN" sz="1600" kern="1200">
            <a:solidFill>
              <a:schemeClr val="bg1"/>
            </a:solidFill>
          </a:endParaRPr>
        </a:p>
      </dsp:txBody>
      <dsp:txXfrm>
        <a:off x="0" y="455844"/>
        <a:ext cx="10558140" cy="957600"/>
      </dsp:txXfrm>
    </dsp:sp>
    <dsp:sp modelId="{16E45BF1-2FA9-48A1-869C-D8D2278D5E16}">
      <dsp:nvSpPr>
        <dsp:cNvPr id="0" name=""/>
        <dsp:cNvSpPr/>
      </dsp:nvSpPr>
      <dsp:spPr>
        <a:xfrm>
          <a:off x="527907" y="219684"/>
          <a:ext cx="8036940" cy="472320"/>
        </a:xfrm>
        <a:prstGeom prst="roundRect">
          <a:avLst/>
        </a:prstGeom>
        <a:solidFill>
          <a:srgbClr val="00B050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351" tIns="0" rIns="279351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Energetic mass of 1.3 billion .. half billion workforce, 200 million middle income</a:t>
          </a:r>
          <a:endParaRPr lang="en-IN" sz="1500" b="1" kern="1200" dirty="0"/>
        </a:p>
      </dsp:txBody>
      <dsp:txXfrm>
        <a:off x="550964" y="242741"/>
        <a:ext cx="7990826" cy="426206"/>
      </dsp:txXfrm>
    </dsp:sp>
    <dsp:sp modelId="{D23F1657-E1D3-462C-BB2C-48AD1935FD25}">
      <dsp:nvSpPr>
        <dsp:cNvPr id="0" name=""/>
        <dsp:cNvSpPr/>
      </dsp:nvSpPr>
      <dsp:spPr>
        <a:xfrm>
          <a:off x="0" y="1736003"/>
          <a:ext cx="10558140" cy="17640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429" tIns="333248" rIns="81942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bg1"/>
              </a:solidFill>
            </a:rPr>
            <a:t>Services: 65%, Industry: 20%, Agriculture: 15%</a:t>
          </a:r>
          <a:endParaRPr lang="en-IN" sz="1600" kern="1200">
            <a:solidFill>
              <a:schemeClr val="bg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bg1"/>
              </a:solidFill>
            </a:rPr>
            <a:t>Major Sectors </a:t>
          </a:r>
          <a:r>
            <a:rPr lang="en-US" sz="1600" kern="1200" dirty="0" smtClean="0">
              <a:solidFill>
                <a:schemeClr val="bg1"/>
              </a:solidFill>
            </a:rPr>
            <a:t>- FDI : Services, Construction, IT, Telecom, Auto, Pharma – Ayurveda</a:t>
          </a:r>
          <a:endParaRPr lang="en-IN" sz="1600" kern="1200" dirty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Large pool of skilled &amp; cheap manpower; significant English speaking</a:t>
          </a:r>
          <a:endParaRPr lang="en-IN" sz="1600" kern="1200" dirty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Median age of 35 years, population in working age group to be approx. 50% by 2020</a:t>
          </a:r>
          <a:endParaRPr lang="en-IN" sz="1600" kern="1200" dirty="0">
            <a:solidFill>
              <a:schemeClr val="bg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bg1"/>
              </a:solidFill>
            </a:rPr>
            <a:t>Huge untapped market potential, urban population to touch 590 million by 2030</a:t>
          </a:r>
          <a:endParaRPr lang="en-IN" sz="1600" kern="1200">
            <a:solidFill>
              <a:schemeClr val="bg1"/>
            </a:solidFill>
          </a:endParaRPr>
        </a:p>
      </dsp:txBody>
      <dsp:txXfrm>
        <a:off x="0" y="1736003"/>
        <a:ext cx="10558140" cy="1764000"/>
      </dsp:txXfrm>
    </dsp:sp>
    <dsp:sp modelId="{0AB3E6E3-B446-4483-8BFB-7E8A57A2CC96}">
      <dsp:nvSpPr>
        <dsp:cNvPr id="0" name=""/>
        <dsp:cNvSpPr/>
      </dsp:nvSpPr>
      <dsp:spPr>
        <a:xfrm>
          <a:off x="527907" y="1499843"/>
          <a:ext cx="8036940" cy="472320"/>
        </a:xfrm>
        <a:prstGeom prst="roundRect">
          <a:avLst/>
        </a:prstGeom>
        <a:solidFill>
          <a:srgbClr val="00B050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351" tIns="0" rIns="279351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Fastest growing economy .. GDP USD 2 Trillion .. Growing @ 7.5 %</a:t>
          </a:r>
          <a:endParaRPr lang="en-IN" sz="1500" b="1" kern="1200" dirty="0"/>
        </a:p>
      </dsp:txBody>
      <dsp:txXfrm>
        <a:off x="550964" y="1522900"/>
        <a:ext cx="7990826" cy="426206"/>
      </dsp:txXfrm>
    </dsp:sp>
    <dsp:sp modelId="{A9823950-082E-4FEB-B37B-5F25CBFD8688}">
      <dsp:nvSpPr>
        <dsp:cNvPr id="0" name=""/>
        <dsp:cNvSpPr/>
      </dsp:nvSpPr>
      <dsp:spPr>
        <a:xfrm>
          <a:off x="0" y="3822564"/>
          <a:ext cx="10558140" cy="19152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429" tIns="333248" rIns="81942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Foreign companies setting up facilities due to reforms &amp; initiatives : </a:t>
          </a:r>
          <a:r>
            <a:rPr lang="en-US" sz="1600" b="1" kern="1200" dirty="0" smtClean="0">
              <a:solidFill>
                <a:schemeClr val="bg1"/>
              </a:solidFill>
            </a:rPr>
            <a:t>Make in India and Digital India</a:t>
          </a:r>
          <a:endParaRPr lang="en-IN" sz="1600" b="1" kern="1200" dirty="0">
            <a:solidFill>
              <a:schemeClr val="bg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Strong Engg studies but weaker research base – less real products versus science projects</a:t>
          </a:r>
          <a:endParaRPr lang="en-IN" sz="1600" kern="1200" dirty="0">
            <a:solidFill>
              <a:schemeClr val="bg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bg1"/>
              </a:solidFill>
            </a:rPr>
            <a:t>Vast Indian market for specific product development and also for export to other countries</a:t>
          </a:r>
          <a:endParaRPr lang="en-IN" sz="1600" kern="1200">
            <a:solidFill>
              <a:schemeClr val="bg1"/>
            </a:solidFill>
          </a:endParaRPr>
        </a:p>
      </dsp:txBody>
      <dsp:txXfrm>
        <a:off x="0" y="3822564"/>
        <a:ext cx="10558140" cy="1915200"/>
      </dsp:txXfrm>
    </dsp:sp>
    <dsp:sp modelId="{AC5C63FC-6676-4CD6-8CD5-126640B2D94F}">
      <dsp:nvSpPr>
        <dsp:cNvPr id="0" name=""/>
        <dsp:cNvSpPr/>
      </dsp:nvSpPr>
      <dsp:spPr>
        <a:xfrm>
          <a:off x="527907" y="3586404"/>
          <a:ext cx="8036940" cy="472320"/>
        </a:xfrm>
        <a:prstGeom prst="roundRect">
          <a:avLst/>
        </a:prstGeom>
        <a:solidFill>
          <a:srgbClr val="00B050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351" tIns="0" rIns="279351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Scope for foreign universities</a:t>
          </a:r>
          <a:endParaRPr lang="en-IN" sz="1500" kern="1200"/>
        </a:p>
      </dsp:txBody>
      <dsp:txXfrm>
        <a:off x="550964" y="3609461"/>
        <a:ext cx="799082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09CD9-F634-47C4-91F4-2D904080E095}">
      <dsp:nvSpPr>
        <dsp:cNvPr id="0" name=""/>
        <dsp:cNvSpPr/>
      </dsp:nvSpPr>
      <dsp:spPr>
        <a:xfrm rot="16200000">
          <a:off x="-79671" y="81813"/>
          <a:ext cx="2261808" cy="2098181"/>
        </a:xfrm>
        <a:prstGeom prst="flowChartManualOperation">
          <a:avLst/>
        </a:prstGeom>
        <a:solidFill>
          <a:srgbClr val="66003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>
              <a:solidFill>
                <a:srgbClr val="FFFF00"/>
              </a:solidFill>
            </a:rPr>
            <a:t>Setup</a:t>
          </a:r>
          <a:endParaRPr lang="en-IN" sz="1700" kern="1200" dirty="0">
            <a:solidFill>
              <a:srgbClr val="FFFF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>
              <a:solidFill>
                <a:srgbClr val="FFFF00"/>
              </a:solidFill>
            </a:rPr>
            <a:t>Planning</a:t>
          </a:r>
          <a:endParaRPr lang="en-IN" sz="1300" kern="1200" dirty="0">
            <a:solidFill>
              <a:srgbClr val="FFFF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>
              <a:solidFill>
                <a:srgbClr val="FFFF00"/>
              </a:solidFill>
            </a:rPr>
            <a:t>Infrastructure</a:t>
          </a:r>
          <a:endParaRPr lang="en-IN" sz="1300" kern="1200" dirty="0">
            <a:solidFill>
              <a:srgbClr val="FFFF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>
              <a:solidFill>
                <a:srgbClr val="FFFF00"/>
              </a:solidFill>
            </a:rPr>
            <a:t>Logistics</a:t>
          </a:r>
          <a:endParaRPr lang="en-IN" sz="1300" kern="1200" dirty="0">
            <a:solidFill>
              <a:srgbClr val="FFFF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>
              <a:solidFill>
                <a:srgbClr val="FFFF00"/>
              </a:solidFill>
            </a:rPr>
            <a:t>Approvals</a:t>
          </a:r>
          <a:endParaRPr lang="en-IN" sz="1300" kern="1200" dirty="0">
            <a:solidFill>
              <a:srgbClr val="FFFF00"/>
            </a:solidFill>
          </a:endParaRPr>
        </a:p>
      </dsp:txBody>
      <dsp:txXfrm rot="5400000">
        <a:off x="2143" y="452361"/>
        <a:ext cx="2098181" cy="1357084"/>
      </dsp:txXfrm>
    </dsp:sp>
    <dsp:sp modelId="{74CED973-2B83-494C-B430-B675B36B6F27}">
      <dsp:nvSpPr>
        <dsp:cNvPr id="0" name=""/>
        <dsp:cNvSpPr/>
      </dsp:nvSpPr>
      <dsp:spPr>
        <a:xfrm rot="16200000">
          <a:off x="2173725" y="81813"/>
          <a:ext cx="2261808" cy="2098181"/>
        </a:xfrm>
        <a:prstGeom prst="flowChartManualOperation">
          <a:avLst/>
        </a:prstGeom>
        <a:solidFill>
          <a:srgbClr val="66003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Attract</a:t>
          </a:r>
          <a:endParaRPr lang="en-IN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/>
            <a:t>Promotions</a:t>
          </a:r>
          <a:endParaRPr lang="en-I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/>
            <a:t>Invite Applications</a:t>
          </a:r>
          <a:endParaRPr lang="en-I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/>
            <a:t>Scrutiny</a:t>
          </a:r>
          <a:endParaRPr lang="en-I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/>
            <a:t>Selection</a:t>
          </a:r>
          <a:endParaRPr lang="en-IN" sz="1300" kern="1200" dirty="0"/>
        </a:p>
      </dsp:txBody>
      <dsp:txXfrm rot="5400000">
        <a:off x="2255539" y="452361"/>
        <a:ext cx="2098181" cy="1357084"/>
      </dsp:txXfrm>
    </dsp:sp>
    <dsp:sp modelId="{5DBC158B-63EF-4E98-BBA9-3646F10C055C}">
      <dsp:nvSpPr>
        <dsp:cNvPr id="0" name=""/>
        <dsp:cNvSpPr/>
      </dsp:nvSpPr>
      <dsp:spPr>
        <a:xfrm rot="16200000">
          <a:off x="4429272" y="81813"/>
          <a:ext cx="2261808" cy="2098181"/>
        </a:xfrm>
        <a:prstGeom prst="flowChartManualOperation">
          <a:avLst/>
        </a:prstGeom>
        <a:solidFill>
          <a:srgbClr val="66003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Incubate</a:t>
          </a:r>
          <a:endParaRPr lang="en-IN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/>
            <a:t>Mentor</a:t>
          </a:r>
          <a:endParaRPr lang="en-I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/>
            <a:t>Finance</a:t>
          </a:r>
          <a:endParaRPr lang="en-I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/>
            <a:t>Networking</a:t>
          </a:r>
          <a:endParaRPr lang="en-IN" sz="1300" kern="1200" dirty="0"/>
        </a:p>
      </dsp:txBody>
      <dsp:txXfrm rot="5400000">
        <a:off x="4511086" y="452361"/>
        <a:ext cx="2098181" cy="1357084"/>
      </dsp:txXfrm>
    </dsp:sp>
    <dsp:sp modelId="{9B0ED417-BA76-4890-A0CA-4B503A8A7356}">
      <dsp:nvSpPr>
        <dsp:cNvPr id="0" name=""/>
        <dsp:cNvSpPr/>
      </dsp:nvSpPr>
      <dsp:spPr>
        <a:xfrm rot="16200000">
          <a:off x="6684819" y="81813"/>
          <a:ext cx="2261808" cy="2098181"/>
        </a:xfrm>
        <a:prstGeom prst="flowChartManualOperation">
          <a:avLst/>
        </a:prstGeom>
        <a:solidFill>
          <a:srgbClr val="66003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Launch</a:t>
          </a:r>
          <a:endParaRPr lang="en-IN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/>
            <a:t>Market Research</a:t>
          </a:r>
          <a:endParaRPr lang="en-I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/>
            <a:t>Marketing</a:t>
          </a:r>
          <a:endParaRPr lang="en-I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/>
            <a:t>Distribution</a:t>
          </a:r>
          <a:endParaRPr lang="en-I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300" kern="1200" dirty="0" smtClean="0"/>
            <a:t>Revenue Management</a:t>
          </a:r>
          <a:endParaRPr lang="en-IN" sz="1300" kern="1200" dirty="0"/>
        </a:p>
      </dsp:txBody>
      <dsp:txXfrm rot="5400000">
        <a:off x="6766633" y="452361"/>
        <a:ext cx="2098181" cy="1357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BF5DF-BA00-4E67-B52D-4C164F3EB7A6}">
      <dsp:nvSpPr>
        <dsp:cNvPr id="0" name=""/>
        <dsp:cNvSpPr/>
      </dsp:nvSpPr>
      <dsp:spPr>
        <a:xfrm>
          <a:off x="4139" y="0"/>
          <a:ext cx="2409736" cy="287050"/>
        </a:xfrm>
        <a:prstGeom prst="chevron">
          <a:avLst/>
        </a:prstGeom>
        <a:solidFill>
          <a:srgbClr val="00009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   Up to 6 months	</a:t>
          </a:r>
          <a:endParaRPr lang="en-IN" sz="1500" kern="1200" dirty="0"/>
        </a:p>
      </dsp:txBody>
      <dsp:txXfrm>
        <a:off x="147664" y="0"/>
        <a:ext cx="2122686" cy="287050"/>
      </dsp:txXfrm>
    </dsp:sp>
    <dsp:sp modelId="{B99D7C4B-4E51-472F-B93D-111E070FB26A}">
      <dsp:nvSpPr>
        <dsp:cNvPr id="0" name=""/>
        <dsp:cNvSpPr/>
      </dsp:nvSpPr>
      <dsp:spPr>
        <a:xfrm>
          <a:off x="2147104" y="0"/>
          <a:ext cx="2409736" cy="287050"/>
        </a:xfrm>
        <a:prstGeom prst="chevron">
          <a:avLst/>
        </a:prstGeom>
        <a:solidFill>
          <a:srgbClr val="00009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 Ongoing</a:t>
          </a:r>
          <a:endParaRPr lang="en-IN" sz="1500" kern="1200" dirty="0"/>
        </a:p>
      </dsp:txBody>
      <dsp:txXfrm>
        <a:off x="2290629" y="0"/>
        <a:ext cx="2122686" cy="287050"/>
      </dsp:txXfrm>
    </dsp:sp>
    <dsp:sp modelId="{28EFD719-F231-43A5-9B18-CD07E4831F22}">
      <dsp:nvSpPr>
        <dsp:cNvPr id="0" name=""/>
        <dsp:cNvSpPr/>
      </dsp:nvSpPr>
      <dsp:spPr>
        <a:xfrm>
          <a:off x="4376655" y="0"/>
          <a:ext cx="2409736" cy="287050"/>
        </a:xfrm>
        <a:prstGeom prst="chevron">
          <a:avLst/>
        </a:prstGeom>
        <a:solidFill>
          <a:srgbClr val="00009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 Till 12 months</a:t>
          </a:r>
          <a:endParaRPr lang="en-IN" sz="1500" kern="1200" dirty="0"/>
        </a:p>
      </dsp:txBody>
      <dsp:txXfrm>
        <a:off x="4520180" y="0"/>
        <a:ext cx="2122686" cy="287050"/>
      </dsp:txXfrm>
    </dsp:sp>
    <dsp:sp modelId="{30DE584E-D0C4-4B02-BE4B-F424613EB07E}">
      <dsp:nvSpPr>
        <dsp:cNvPr id="0" name=""/>
        <dsp:cNvSpPr/>
      </dsp:nvSpPr>
      <dsp:spPr>
        <a:xfrm>
          <a:off x="6510428" y="0"/>
          <a:ext cx="2409736" cy="287050"/>
        </a:xfrm>
        <a:prstGeom prst="chevron">
          <a:avLst/>
        </a:prstGeom>
        <a:solidFill>
          <a:srgbClr val="00009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500" kern="1200" dirty="0" smtClean="0"/>
            <a:t> Up to 36 months</a:t>
          </a:r>
          <a:endParaRPr lang="en-IN" sz="1500" kern="1200" dirty="0"/>
        </a:p>
      </dsp:txBody>
      <dsp:txXfrm>
        <a:off x="6653953" y="0"/>
        <a:ext cx="2122686" cy="287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FE36A-5EDF-4EEA-B504-57BBE95C9DAE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2C03E-1B58-45CF-8635-4E2588F83C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07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C03E-1B58-45CF-8635-4E2588F83C30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861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80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500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5037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159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31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491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6920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39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971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257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88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926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274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46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04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033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1322-10B3-442F-8D41-695DEDCF5CCB}" type="datetimeFigureOut">
              <a:rPr lang="en-IN" smtClean="0"/>
              <a:t>22-06-2017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F0C303-4CBF-4A70-A277-4B338B9AD8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1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n/url?sa=i&amp;rct=j&amp;q=&amp;esrc=s&amp;source=images&amp;cd=&amp;cad=rja&amp;uact=8&amp;ved=0ahUKEwjkwrnBzcHSAhVKf7wKHV4WDkIQjRwIBw&amp;url=http://coachingacademy.com.my/%22StartUp%22.php&amp;bvm=bv.148747831,d.dGc&amp;psig=AFQjCNFAwfjkHdl-R-Y6efIyr33U_EGp5A&amp;ust=14888802843066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businessincubation.files.wordpress.com/2013/07/maslows_hierarchy_of_needs-svg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6515" y="-477667"/>
            <a:ext cx="10436225" cy="38084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Technology </a:t>
            </a:r>
            <a:r>
              <a:rPr lang="en-US" altLang="en-US" sz="44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Business Incubation</a:t>
            </a:r>
            <a:br>
              <a:rPr lang="en-US" altLang="en-US" sz="44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</a:br>
            <a:r>
              <a:rPr lang="en-US" altLang="en-US" sz="44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through</a:t>
            </a:r>
            <a:br>
              <a:rPr lang="en-US" altLang="en-US" sz="44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</a:br>
            <a:r>
              <a:rPr lang="en-US" altLang="en-US" sz="44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Industry-Academia Integration</a:t>
            </a:r>
            <a:r>
              <a:rPr lang="en-US" altLang="en-US" sz="40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/>
            </a:r>
            <a:br>
              <a:rPr lang="en-US" altLang="en-US" sz="40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</a:b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             </a:t>
            </a:r>
            <a:b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</a:br>
            <a:r>
              <a:rPr lang="en-US" alt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85723" y="6017629"/>
            <a:ext cx="62492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Tw Cen MT" panose="020B0602020104020603" pitchFamily="34" charset="0"/>
              </a:rPr>
              <a:t>Dhananjay : Director - Business Incubation Center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Tw Cen MT" panose="020B0602020104020603" pitchFamily="34" charset="0"/>
              </a:rPr>
              <a:t>Vishwaniketan – Management, Engineering &amp; Entrepreneurship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652489" y="2559833"/>
            <a:ext cx="9950934" cy="3252753"/>
            <a:chOff x="1396144" y="2147021"/>
            <a:chExt cx="11059775" cy="361521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141" y="2450724"/>
              <a:ext cx="5705225" cy="31423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246" y="2736741"/>
              <a:ext cx="2876002" cy="15845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951" y="3929168"/>
              <a:ext cx="2837694" cy="18135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333" y="2147021"/>
              <a:ext cx="2977902" cy="170993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3322" y="2839899"/>
              <a:ext cx="3062597" cy="21979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144" y="2773661"/>
              <a:ext cx="3973129" cy="2988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70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 Rounded MT Bold" panose="020F0704030504030204" pitchFamily="34" charset="0"/>
              </a:rPr>
              <a:t>9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3" y="104096"/>
            <a:ext cx="9404350" cy="1400175"/>
          </a:xfrm>
        </p:spPr>
        <p:txBody>
          <a:bodyPr/>
          <a:lstStyle/>
          <a:p>
            <a:r>
              <a:rPr lang="en-IN" altLang="en-US" b="1" smtClean="0">
                <a:solidFill>
                  <a:schemeClr val="tx2"/>
                </a:solidFill>
              </a:rPr>
              <a:t>Team building initiatives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91005" y="1547812"/>
            <a:ext cx="8947150" cy="496510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>
                <a:sym typeface="Wingdings" panose="05000000000000000000" pitchFamily="2" charset="2"/>
              </a:rPr>
              <a:t>Set up of </a:t>
            </a:r>
            <a:r>
              <a:rPr lang="en-US" sz="2000" dirty="0" smtClean="0">
                <a:sym typeface="Wingdings" panose="05000000000000000000" pitchFamily="2" charset="2"/>
              </a:rPr>
              <a:t>development unit for Mobile &amp; Cloud Apps</a:t>
            </a:r>
            <a:endParaRPr lang="en-US" sz="2000" dirty="0"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sz="2000" dirty="0">
                <a:sym typeface="Wingdings" panose="05000000000000000000" pitchFamily="2" charset="2"/>
              </a:rPr>
              <a:t>	Hub for system design &amp; consulting – Custom apps, SAP, Magic SW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>
                <a:sym typeface="Wingdings" panose="05000000000000000000" pitchFamily="2" charset="2"/>
              </a:rPr>
              <a:t>Crowd-sourcing of business ideas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>
                <a:sym typeface="Wingdings" panose="05000000000000000000" pitchFamily="2" charset="2"/>
              </a:rPr>
              <a:t>Promote technology fairs </a:t>
            </a:r>
            <a:r>
              <a:rPr lang="en-US" sz="2000" dirty="0">
                <a:sym typeface="Wingdings" panose="05000000000000000000" pitchFamily="2" charset="2"/>
              </a:rPr>
              <a:t>/ Expos </a:t>
            </a:r>
            <a:r>
              <a:rPr lang="en-US" sz="2000" dirty="0" smtClean="0">
                <a:sym typeface="Wingdings" panose="05000000000000000000" pitchFamily="2" charset="2"/>
              </a:rPr>
              <a:t>for optimum Corp. “Match making”</a:t>
            </a:r>
            <a:endParaRPr lang="en-US" sz="2000" dirty="0"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>
                <a:sym typeface="Wingdings" panose="05000000000000000000" pitchFamily="2" charset="2"/>
              </a:rPr>
              <a:t>Assessment of TBI avenues at all Partner universities  </a:t>
            </a:r>
            <a:endParaRPr lang="en-US" sz="2000" dirty="0">
              <a:sym typeface="Wingdings" panose="05000000000000000000" pitchFamily="2" charset="2"/>
            </a:endParaRP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>
                <a:sym typeface="Wingdings" panose="05000000000000000000" pitchFamily="2" charset="2"/>
              </a:rPr>
              <a:t>Training UG Fellowship staff </a:t>
            </a:r>
            <a:r>
              <a:rPr lang="en-US" sz="2000" dirty="0">
                <a:sym typeface="Wingdings" panose="05000000000000000000" pitchFamily="2" charset="2"/>
              </a:rPr>
              <a:t>for scoping of </a:t>
            </a:r>
            <a:r>
              <a:rPr lang="en-US" sz="2000" dirty="0" smtClean="0">
                <a:sym typeface="Wingdings" panose="05000000000000000000" pitchFamily="2" charset="2"/>
              </a:rPr>
              <a:t>tech</a:t>
            </a:r>
            <a:r>
              <a:rPr lang="en-US" sz="2000" dirty="0">
                <a:sym typeface="Wingdings" panose="05000000000000000000" pitchFamily="2" charset="2"/>
              </a:rPr>
              <a:t>. </a:t>
            </a:r>
            <a:r>
              <a:rPr lang="en-US" sz="2000" dirty="0" smtClean="0">
                <a:sym typeface="Wingdings" panose="05000000000000000000" pitchFamily="2" charset="2"/>
              </a:rPr>
              <a:t>ventures</a:t>
            </a:r>
            <a:endParaRPr lang="en-US" sz="2000" dirty="0">
              <a:sym typeface="Wingdings" panose="05000000000000000000" pitchFamily="2" charset="2"/>
            </a:endParaRP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>
                <a:sym typeface="Wingdings" panose="05000000000000000000" pitchFamily="2" charset="2"/>
              </a:rPr>
              <a:t>Initiate </a:t>
            </a:r>
            <a:r>
              <a:rPr lang="en-US" sz="2000" dirty="0">
                <a:sym typeface="Wingdings" panose="05000000000000000000" pitchFamily="2" charset="2"/>
              </a:rPr>
              <a:t>early dialogue with SPOCs of Partner Universities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>
                <a:sym typeface="Wingdings" panose="05000000000000000000" pitchFamily="2" charset="2"/>
              </a:rPr>
              <a:t>Plan : One to One discussions with local companies to qualify leads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>
                <a:sym typeface="Wingdings" panose="05000000000000000000" pitchFamily="2" charset="2"/>
              </a:rPr>
              <a:t>Staff to further qualify the business leads in 45 day Internship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000" dirty="0"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02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10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2935" y="172358"/>
            <a:ext cx="9428162" cy="782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200" b="1" dirty="0" smtClean="0">
                <a:solidFill>
                  <a:schemeClr val="tx2"/>
                </a:solidFill>
              </a:rPr>
              <a:t>Right talent for bright commerce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21069" y="1538288"/>
            <a:ext cx="10593387" cy="5319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16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Majority engineers &amp; professionals are not job-ready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16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Aim for great career in own start up with us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16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Higher you go, better work-life balance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16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Achieve Greater returns &amp; better life</a:t>
            </a:r>
            <a:endParaRPr lang="en-US" sz="2000" b="1" dirty="0" smtClean="0"/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000" b="1" dirty="0" smtClean="0"/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000" b="1" dirty="0" smtClean="0"/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000" b="1" dirty="0" smtClean="0"/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000" dirty="0"/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1797878" y="2369518"/>
            <a:ext cx="9652000" cy="3016250"/>
            <a:chOff x="1159828" y="2092183"/>
            <a:chExt cx="9652477" cy="3016884"/>
          </a:xfrm>
        </p:grpSpPr>
        <p:sp>
          <p:nvSpPr>
            <p:cNvPr id="9" name="L-Shape 8"/>
            <p:cNvSpPr/>
            <p:nvPr/>
          </p:nvSpPr>
          <p:spPr>
            <a:xfrm rot="5400000">
              <a:off x="1514958" y="3684231"/>
              <a:ext cx="1069705" cy="1779965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336049" y="4216704"/>
              <a:ext cx="1622505" cy="892363"/>
            </a:xfrm>
            <a:custGeom>
              <a:avLst/>
              <a:gdLst>
                <a:gd name="connsiteX0" fmla="*/ 0 w 1606962"/>
                <a:gd name="connsiteY0" fmla="*/ 0 h 1408597"/>
                <a:gd name="connsiteX1" fmla="*/ 1606962 w 1606962"/>
                <a:gd name="connsiteY1" fmla="*/ 0 h 1408597"/>
                <a:gd name="connsiteX2" fmla="*/ 1606962 w 1606962"/>
                <a:gd name="connsiteY2" fmla="*/ 1408597 h 1408597"/>
                <a:gd name="connsiteX3" fmla="*/ 0 w 1606962"/>
                <a:gd name="connsiteY3" fmla="*/ 1408597 h 1408597"/>
                <a:gd name="connsiteX4" fmla="*/ 0 w 1606962"/>
                <a:gd name="connsiteY4" fmla="*/ 0 h 1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962" h="1408597">
                  <a:moveTo>
                    <a:pt x="0" y="0"/>
                  </a:moveTo>
                  <a:lnTo>
                    <a:pt x="1606962" y="0"/>
                  </a:lnTo>
                  <a:lnTo>
                    <a:pt x="1606962" y="1408597"/>
                  </a:lnTo>
                  <a:lnTo>
                    <a:pt x="0" y="14085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Study in India,</a:t>
              </a:r>
            </a:p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Internships abroad</a:t>
              </a:r>
            </a:p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00" dirty="0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2640160" y="3553188"/>
              <a:ext cx="303200" cy="303200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L-Shape 11"/>
            <p:cNvSpPr/>
            <p:nvPr/>
          </p:nvSpPr>
          <p:spPr>
            <a:xfrm rot="5400000">
              <a:off x="3482194" y="3197436"/>
              <a:ext cx="1069705" cy="1779965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303059" y="3729240"/>
              <a:ext cx="1608216" cy="933646"/>
            </a:xfrm>
            <a:custGeom>
              <a:avLst/>
              <a:gdLst>
                <a:gd name="connsiteX0" fmla="*/ 0 w 1606962"/>
                <a:gd name="connsiteY0" fmla="*/ 0 h 1408597"/>
                <a:gd name="connsiteX1" fmla="*/ 1606962 w 1606962"/>
                <a:gd name="connsiteY1" fmla="*/ 0 h 1408597"/>
                <a:gd name="connsiteX2" fmla="*/ 1606962 w 1606962"/>
                <a:gd name="connsiteY2" fmla="*/ 1408597 h 1408597"/>
                <a:gd name="connsiteX3" fmla="*/ 0 w 1606962"/>
                <a:gd name="connsiteY3" fmla="*/ 1408597 h 1408597"/>
                <a:gd name="connsiteX4" fmla="*/ 0 w 1606962"/>
                <a:gd name="connsiteY4" fmla="*/ 0 h 1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962" h="1408597">
                  <a:moveTo>
                    <a:pt x="0" y="0"/>
                  </a:moveTo>
                  <a:lnTo>
                    <a:pt x="1606962" y="0"/>
                  </a:lnTo>
                  <a:lnTo>
                    <a:pt x="1606962" y="1408597"/>
                  </a:lnTo>
                  <a:lnTo>
                    <a:pt x="0" y="14085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Firm up knowledge during graduation </a:t>
              </a:r>
            </a:p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 </a:t>
              </a:r>
            </a:p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 </a:t>
              </a: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4607396" y="3066393"/>
              <a:ext cx="303200" cy="303200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L-Shape 14"/>
            <p:cNvSpPr/>
            <p:nvPr/>
          </p:nvSpPr>
          <p:spPr>
            <a:xfrm rot="5400000">
              <a:off x="5449431" y="2710642"/>
              <a:ext cx="1069705" cy="1779965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5271656" y="3243363"/>
              <a:ext cx="1606629" cy="952700"/>
            </a:xfrm>
            <a:custGeom>
              <a:avLst/>
              <a:gdLst>
                <a:gd name="connsiteX0" fmla="*/ 0 w 1606962"/>
                <a:gd name="connsiteY0" fmla="*/ 0 h 1408597"/>
                <a:gd name="connsiteX1" fmla="*/ 1606962 w 1606962"/>
                <a:gd name="connsiteY1" fmla="*/ 0 h 1408597"/>
                <a:gd name="connsiteX2" fmla="*/ 1606962 w 1606962"/>
                <a:gd name="connsiteY2" fmla="*/ 1408597 h 1408597"/>
                <a:gd name="connsiteX3" fmla="*/ 0 w 1606962"/>
                <a:gd name="connsiteY3" fmla="*/ 1408597 h 1408597"/>
                <a:gd name="connsiteX4" fmla="*/ 0 w 1606962"/>
                <a:gd name="connsiteY4" fmla="*/ 0 h 1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962" h="1408597">
                  <a:moveTo>
                    <a:pt x="0" y="0"/>
                  </a:moveTo>
                  <a:lnTo>
                    <a:pt x="1606962" y="0"/>
                  </a:lnTo>
                  <a:lnTo>
                    <a:pt x="1606962" y="1408597"/>
                  </a:lnTo>
                  <a:lnTo>
                    <a:pt x="0" y="14085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Specialize in niche area in PG, </a:t>
              </a:r>
            </a:p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Part-work in related field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6646423" y="2578977"/>
              <a:ext cx="303200" cy="303200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L-Shape 17"/>
            <p:cNvSpPr/>
            <p:nvPr/>
          </p:nvSpPr>
          <p:spPr>
            <a:xfrm rot="5400000">
              <a:off x="7416667" y="2223847"/>
              <a:ext cx="1069705" cy="1779965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7238665" y="2755897"/>
              <a:ext cx="1606629" cy="892363"/>
            </a:xfrm>
            <a:custGeom>
              <a:avLst/>
              <a:gdLst>
                <a:gd name="connsiteX0" fmla="*/ 0 w 1606962"/>
                <a:gd name="connsiteY0" fmla="*/ 0 h 1408597"/>
                <a:gd name="connsiteX1" fmla="*/ 1606962 w 1606962"/>
                <a:gd name="connsiteY1" fmla="*/ 0 h 1408597"/>
                <a:gd name="connsiteX2" fmla="*/ 1606962 w 1606962"/>
                <a:gd name="connsiteY2" fmla="*/ 1408597 h 1408597"/>
                <a:gd name="connsiteX3" fmla="*/ 0 w 1606962"/>
                <a:gd name="connsiteY3" fmla="*/ 1408597 h 1408597"/>
                <a:gd name="connsiteX4" fmla="*/ 0 w 1606962"/>
                <a:gd name="connsiteY4" fmla="*/ 0 h 1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962" h="1408597">
                  <a:moveTo>
                    <a:pt x="0" y="0"/>
                  </a:moveTo>
                  <a:lnTo>
                    <a:pt x="1606962" y="0"/>
                  </a:lnTo>
                  <a:lnTo>
                    <a:pt x="1606962" y="1408597"/>
                  </a:lnTo>
                  <a:lnTo>
                    <a:pt x="0" y="14085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Utilize network and experience to be SME</a:t>
              </a: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8541869" y="2092804"/>
              <a:ext cx="303200" cy="303200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L-Shape 20"/>
            <p:cNvSpPr/>
            <p:nvPr/>
          </p:nvSpPr>
          <p:spPr>
            <a:xfrm rot="5400000">
              <a:off x="9383904" y="1737053"/>
              <a:ext cx="1069705" cy="1779965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9205676" y="2268433"/>
              <a:ext cx="1606629" cy="893950"/>
            </a:xfrm>
            <a:custGeom>
              <a:avLst/>
              <a:gdLst>
                <a:gd name="connsiteX0" fmla="*/ 0 w 1606962"/>
                <a:gd name="connsiteY0" fmla="*/ 0 h 1408597"/>
                <a:gd name="connsiteX1" fmla="*/ 1606962 w 1606962"/>
                <a:gd name="connsiteY1" fmla="*/ 0 h 1408597"/>
                <a:gd name="connsiteX2" fmla="*/ 1606962 w 1606962"/>
                <a:gd name="connsiteY2" fmla="*/ 1408597 h 1408597"/>
                <a:gd name="connsiteX3" fmla="*/ 0 w 1606962"/>
                <a:gd name="connsiteY3" fmla="*/ 1408597 h 1408597"/>
                <a:gd name="connsiteX4" fmla="*/ 0 w 1606962"/>
                <a:gd name="connsiteY4" fmla="*/ 0 h 140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962" h="1408597">
                  <a:moveTo>
                    <a:pt x="0" y="0"/>
                  </a:moveTo>
                  <a:lnTo>
                    <a:pt x="1606962" y="0"/>
                  </a:lnTo>
                  <a:lnTo>
                    <a:pt x="1606962" y="1408597"/>
                  </a:lnTo>
                  <a:lnTo>
                    <a:pt x="0" y="14085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/>
                <a:t>World as a play ground with connects and experience!</a:t>
              </a:r>
            </a:p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57171" y="5544819"/>
            <a:ext cx="6308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Take benefits of huge demand for industry-ready pros! 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Must be an asset  for start-up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00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11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665394" y="195263"/>
            <a:ext cx="119062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Trebuchet MS" panose="020B0603020202020204" pitchFamily="34" charset="0"/>
              </a:rPr>
              <a:t>Business Incubation Process </a:t>
            </a: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384175" y="1617663"/>
            <a:ext cx="11399838" cy="4570412"/>
            <a:chOff x="323528" y="1211625"/>
            <a:chExt cx="8727050" cy="4665647"/>
          </a:xfrm>
        </p:grpSpPr>
        <p:sp>
          <p:nvSpPr>
            <p:cNvPr id="8" name="Rounded Rectangle 7"/>
            <p:cNvSpPr/>
            <p:nvPr/>
          </p:nvSpPr>
          <p:spPr>
            <a:xfrm>
              <a:off x="323528" y="2600461"/>
              <a:ext cx="1523983" cy="327681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IN" sz="1600" dirty="0">
                  <a:latin typeface="Calibri" panose="020F0502020204030204" pitchFamily="34" charset="0"/>
                </a:rPr>
                <a:t>Idea Generation</a:t>
              </a:r>
            </a:p>
            <a:p>
              <a:pPr>
                <a:defRPr/>
              </a:pPr>
              <a:r>
                <a:rPr lang="en-IN" sz="1600" dirty="0">
                  <a:latin typeface="Calibri" panose="020F0502020204030204" pitchFamily="34" charset="0"/>
                </a:rPr>
                <a:t>Research</a:t>
              </a:r>
            </a:p>
            <a:p>
              <a:pPr>
                <a:defRPr/>
              </a:pPr>
              <a:r>
                <a:rPr lang="en-IN" sz="1600" dirty="0">
                  <a:latin typeface="Calibri" panose="020F0502020204030204" pitchFamily="34" charset="0"/>
                </a:rPr>
                <a:t>Technology Identification</a:t>
              </a:r>
            </a:p>
            <a:p>
              <a:pPr>
                <a:defRPr/>
              </a:pPr>
              <a:r>
                <a:rPr lang="en-IN" sz="1600" dirty="0">
                  <a:latin typeface="Calibri" panose="020F0502020204030204" pitchFamily="34" charset="0"/>
                </a:rPr>
                <a:t>Awareness $ Development training</a:t>
              </a:r>
            </a:p>
            <a:p>
              <a:pPr>
                <a:defRPr/>
              </a:pPr>
              <a:r>
                <a:rPr lang="en-IN" sz="1600" dirty="0">
                  <a:latin typeface="Calibri" panose="020F0502020204030204" pitchFamily="34" charset="0"/>
                </a:rPr>
                <a:t>Business Plan Preparation Training</a:t>
              </a:r>
            </a:p>
            <a:p>
              <a:pPr>
                <a:defRPr/>
              </a:pPr>
              <a:r>
                <a:rPr lang="en-IN" sz="1600" dirty="0">
                  <a:latin typeface="Calibri" panose="020F0502020204030204" pitchFamily="34" charset="0"/>
                </a:rPr>
                <a:t>Development Training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26595" y="2509708"/>
              <a:ext cx="1523983" cy="327681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IN" sz="2000" dirty="0">
                  <a:latin typeface="Calibri" panose="020F0502020204030204" pitchFamily="34" charset="0"/>
                </a:rPr>
                <a:t>Monitoring</a:t>
              </a:r>
            </a:p>
            <a:p>
              <a:pPr>
                <a:defRPr/>
              </a:pPr>
              <a:r>
                <a:rPr lang="en-IN" sz="2000" dirty="0">
                  <a:latin typeface="Calibri" panose="020F0502020204030204" pitchFamily="34" charset="0"/>
                </a:rPr>
                <a:t>Training</a:t>
              </a:r>
            </a:p>
            <a:p>
              <a:pPr>
                <a:defRPr/>
              </a:pPr>
              <a:r>
                <a:rPr lang="en-IN" sz="2000" dirty="0">
                  <a:latin typeface="Calibri" panose="020F0502020204030204" pitchFamily="34" charset="0"/>
                </a:rPr>
                <a:t>Business Support</a:t>
              </a:r>
            </a:p>
            <a:p>
              <a:pPr>
                <a:defRPr/>
              </a:pPr>
              <a:r>
                <a:rPr lang="en-IN" sz="2000" dirty="0">
                  <a:latin typeface="Calibri" panose="020F0502020204030204" pitchFamily="34" charset="0"/>
                </a:rPr>
                <a:t>Networking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712156" y="2572912"/>
              <a:ext cx="1523983" cy="327681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IN" sz="2000" dirty="0">
                  <a:latin typeface="Calibri" panose="020F0502020204030204" pitchFamily="34" charset="0"/>
                </a:rPr>
                <a:t>Business &amp; growth assessment</a:t>
              </a:r>
            </a:p>
            <a:p>
              <a:pPr>
                <a:defRPr/>
              </a:pPr>
              <a:r>
                <a:rPr lang="en-IN" sz="2000" dirty="0">
                  <a:latin typeface="Calibri" panose="020F0502020204030204" pitchFamily="34" charset="0"/>
                </a:rPr>
                <a:t>Client assessment</a:t>
              </a:r>
            </a:p>
            <a:p>
              <a:pPr>
                <a:defRPr/>
              </a:pPr>
              <a:r>
                <a:rPr lang="en-IN" sz="2000" dirty="0">
                  <a:latin typeface="Calibri" panose="020F0502020204030204" pitchFamily="34" charset="0"/>
                </a:rPr>
                <a:t>Expansion</a:t>
              </a:r>
            </a:p>
            <a:p>
              <a:pPr>
                <a:defRPr/>
              </a:pPr>
              <a:r>
                <a:rPr lang="en-IN" sz="2000" dirty="0">
                  <a:latin typeface="Calibri" panose="020F0502020204030204" pitchFamily="34" charset="0"/>
                </a:rPr>
                <a:t>Graduation plan development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15947" y="2597220"/>
              <a:ext cx="1525198" cy="327681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IN" sz="1600" dirty="0">
                  <a:latin typeface="Calibri" panose="020F0502020204030204" pitchFamily="34" charset="0"/>
                </a:rPr>
                <a:t>New product/process development</a:t>
              </a:r>
            </a:p>
            <a:p>
              <a:pPr>
                <a:defRPr/>
              </a:pPr>
              <a:r>
                <a:rPr lang="en-IN" sz="1600" dirty="0">
                  <a:latin typeface="Calibri" panose="020F0502020204030204" pitchFamily="34" charset="0"/>
                </a:rPr>
                <a:t>Market development Patent/TM certification</a:t>
              </a:r>
            </a:p>
            <a:p>
              <a:pPr>
                <a:defRPr/>
              </a:pPr>
              <a:r>
                <a:rPr lang="en-IN" sz="1600" dirty="0">
                  <a:latin typeface="Calibri" panose="020F0502020204030204" pitchFamily="34" charset="0"/>
                </a:rPr>
                <a:t>Fund raising</a:t>
              </a:r>
            </a:p>
            <a:p>
              <a:pPr>
                <a:defRPr/>
              </a:pPr>
              <a:r>
                <a:rPr lang="en-IN" sz="1600" dirty="0">
                  <a:latin typeface="Calibri" panose="020F0502020204030204" pitchFamily="34" charset="0"/>
                </a:rPr>
                <a:t>Training &amp; networking</a:t>
              </a:r>
            </a:p>
            <a:p>
              <a:pPr>
                <a:defRPr/>
              </a:pPr>
              <a:r>
                <a:rPr lang="en-IN" sz="1600" dirty="0">
                  <a:latin typeface="Calibri" panose="020F0502020204030204" pitchFamily="34" charset="0"/>
                </a:rPr>
                <a:t>Tech launch</a:t>
              </a:r>
            </a:p>
            <a:p>
              <a:pPr>
                <a:defRPr/>
              </a:pPr>
              <a:r>
                <a:rPr lang="en-IN" sz="1600" dirty="0">
                  <a:latin typeface="Calibri" panose="020F0502020204030204" pitchFamily="34" charset="0"/>
                </a:rPr>
                <a:t>Technology commercialization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19737" y="2597220"/>
              <a:ext cx="1523983" cy="327681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IN" dirty="0">
                  <a:latin typeface="Calibri" panose="020F0502020204030204" pitchFamily="34" charset="0"/>
                </a:rPr>
                <a:t>Submission of business idea</a:t>
              </a:r>
            </a:p>
            <a:p>
              <a:pPr>
                <a:defRPr/>
              </a:pPr>
              <a:r>
                <a:rPr lang="en-IN" dirty="0">
                  <a:latin typeface="Calibri" panose="020F0502020204030204" pitchFamily="34" charset="0"/>
                </a:rPr>
                <a:t>Business idea presentation</a:t>
              </a:r>
            </a:p>
            <a:p>
              <a:pPr>
                <a:defRPr/>
              </a:pPr>
              <a:r>
                <a:rPr lang="en-IN" dirty="0">
                  <a:latin typeface="Calibri" panose="020F0502020204030204" pitchFamily="34" charset="0"/>
                </a:rPr>
                <a:t>Concept validation/ Feasibility study</a:t>
              </a:r>
            </a:p>
            <a:p>
              <a:pPr>
                <a:defRPr/>
              </a:pPr>
              <a:r>
                <a:rPr lang="en-IN" dirty="0">
                  <a:latin typeface="Calibri" panose="020F0502020204030204" pitchFamily="34" charset="0"/>
                </a:rPr>
                <a:t>Signing of MOU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3528" y="1255380"/>
              <a:ext cx="1440128" cy="4343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IN" sz="1600" dirty="0"/>
                <a:t>Pre-Incubation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53476" y="1242415"/>
              <a:ext cx="1441343" cy="43107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IN" dirty="0"/>
                <a:t>Graduation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11086" y="1211625"/>
              <a:ext cx="1440128" cy="43107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IN" dirty="0"/>
                <a:t>Incubation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19737" y="1242415"/>
              <a:ext cx="1440128" cy="431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IN" dirty="0"/>
                <a:t>Application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32671" y="1255380"/>
              <a:ext cx="1440128" cy="43431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IN" sz="1600" dirty="0"/>
                <a:t>Post-Graduation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899579" y="1796654"/>
              <a:ext cx="288026" cy="550997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8139105" y="1777207"/>
              <a:ext cx="288025" cy="550997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6300360" y="1801516"/>
              <a:ext cx="288026" cy="552617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4487136" y="1825824"/>
              <a:ext cx="288026" cy="552618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2738324" y="1825824"/>
              <a:ext cx="288025" cy="552618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75630" y="1845271"/>
              <a:ext cx="792374" cy="410007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IN" dirty="0"/>
                <a:t>Idea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30754" y="1846892"/>
              <a:ext cx="1018419" cy="411627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IN" sz="1400" dirty="0"/>
                <a:t>Successful Venture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83502" y="1845271"/>
              <a:ext cx="972238" cy="410007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IN" sz="1400" dirty="0"/>
                <a:t>Enterprise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60556" y="1838789"/>
              <a:ext cx="792374" cy="411627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IN" sz="1400" dirty="0"/>
                <a:t>Start-up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1871817" y="4005504"/>
              <a:ext cx="247921" cy="23336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7264091" y="3961747"/>
              <a:ext cx="247921" cy="23498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5454513" y="3981194"/>
              <a:ext cx="249136" cy="23336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658304" y="3986057"/>
              <a:ext cx="247921" cy="23336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3528" y="1255380"/>
              <a:ext cx="1440128" cy="432695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IN" sz="1600" dirty="0"/>
                <a:t>Pre-Incubation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19737" y="1242415"/>
              <a:ext cx="1440128" cy="43107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IN" dirty="0"/>
                <a:t>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94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12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3" y="125873"/>
            <a:ext cx="9404350" cy="1400175"/>
          </a:xfrm>
        </p:spPr>
        <p:txBody>
          <a:bodyPr/>
          <a:lstStyle/>
          <a:p>
            <a:r>
              <a:rPr lang="en-IN" altLang="en-US" b="1" dirty="0" smtClean="0">
                <a:solidFill>
                  <a:schemeClr val="tx2"/>
                </a:solidFill>
              </a:rPr>
              <a:t>Eco-system </a:t>
            </a:r>
          </a:p>
        </p:txBody>
      </p:sp>
      <p:pic>
        <p:nvPicPr>
          <p:cNvPr id="7" name="Content Placeholder 3" descr="Image result for business incubation centre models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8404" y="1269365"/>
            <a:ext cx="7170738" cy="5394325"/>
          </a:xfrm>
        </p:spPr>
      </p:pic>
    </p:spTree>
    <p:extLst>
      <p:ext uri="{BB962C8B-B14F-4D97-AF65-F5344CB8AC3E}">
        <p14:creationId xmlns:p14="http://schemas.microsoft.com/office/powerpoint/2010/main" val="40696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13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3" y="168050"/>
            <a:ext cx="9404350" cy="1400175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2"/>
                </a:solidFill>
              </a:rPr>
              <a:t>Approach for Opportunity Harvesting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70000" y="1339850"/>
            <a:ext cx="8947150" cy="580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550" dirty="0" smtClean="0"/>
              <a:t>MoU with universities as India Representative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550" dirty="0" smtClean="0">
                <a:solidFill>
                  <a:schemeClr val="tx2"/>
                </a:solidFill>
              </a:rPr>
              <a:t>Promote Under Graduate Internships, MS study &amp; Joint Ph. D.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550" dirty="0" smtClean="0">
                <a:solidFill>
                  <a:schemeClr val="tx2"/>
                </a:solidFill>
              </a:rPr>
              <a:t>Market CIS products &amp; tech joint ventures to promote Indian Start-ups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550" dirty="0" smtClean="0"/>
              <a:t>Lines and products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550" dirty="0" smtClean="0">
                <a:solidFill>
                  <a:schemeClr val="tx2"/>
                </a:solidFill>
              </a:rPr>
              <a:t>Key areas – Elec., Mech., Electronics, Telecom., Robotics, IT, Energy, Automation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550" dirty="0" smtClean="0">
                <a:solidFill>
                  <a:schemeClr val="tx2"/>
                </a:solidFill>
              </a:rPr>
              <a:t>Products – Diamonds &amp; precious stones, laser &amp; diamond tools for cutting / polishing, </a:t>
            </a:r>
          </a:p>
          <a:p>
            <a:pPr marL="457200" lvl="1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1550" dirty="0" smtClean="0">
                <a:solidFill>
                  <a:schemeClr val="tx2"/>
                </a:solidFill>
              </a:rPr>
              <a:t>ball bearings, petro-chem., exotic fruit &amp; jams, machinery for small &amp; medium businesses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550" dirty="0" smtClean="0">
                <a:solidFill>
                  <a:schemeClr val="tx2"/>
                </a:solidFill>
              </a:rPr>
              <a:t>Wines &amp; spirits, Medicinal and aromatic plant / products, </a:t>
            </a:r>
            <a:r>
              <a:rPr lang="en-US" altLang="en-US" sz="1550" dirty="0" smtClean="0"/>
              <a:t>Food </a:t>
            </a:r>
            <a:r>
              <a:rPr lang="en-US" altLang="en-US" sz="1550" dirty="0"/>
              <a:t>&amp; beverages</a:t>
            </a:r>
            <a:endParaRPr lang="en-US" altLang="en-US" sz="1550" dirty="0" smtClean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550" dirty="0" smtClean="0">
                <a:solidFill>
                  <a:schemeClr val="tx2"/>
                </a:solidFill>
              </a:rPr>
              <a:t>Joint projects and product development – IT, Retail, Healthcare, Global trade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550" dirty="0" smtClean="0"/>
              <a:t>Objectives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550" dirty="0" smtClean="0">
                <a:solidFill>
                  <a:schemeClr val="tx2"/>
                </a:solidFill>
              </a:rPr>
              <a:t>Expand business of existing Russian Start-ups in India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550" dirty="0" smtClean="0">
                <a:solidFill>
                  <a:schemeClr val="tx2"/>
                </a:solidFill>
              </a:rPr>
              <a:t>Centre of Excellence – Tech transfer and joint manufacture 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550" dirty="0" smtClean="0">
                <a:solidFill>
                  <a:schemeClr val="tx2"/>
                </a:solidFill>
              </a:rPr>
              <a:t>Promote Start-ups for products for India &amp; Global Market</a:t>
            </a:r>
          </a:p>
        </p:txBody>
      </p:sp>
    </p:spTree>
    <p:extLst>
      <p:ext uri="{BB962C8B-B14F-4D97-AF65-F5344CB8AC3E}">
        <p14:creationId xmlns:p14="http://schemas.microsoft.com/office/powerpoint/2010/main" val="5954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14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3" y="104102"/>
            <a:ext cx="9404350" cy="14001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Bonds with Greece</a:t>
            </a:r>
          </a:p>
        </p:txBody>
      </p:sp>
    </p:spTree>
    <p:extLst>
      <p:ext uri="{BB962C8B-B14F-4D97-AF65-F5344CB8AC3E}">
        <p14:creationId xmlns:p14="http://schemas.microsoft.com/office/powerpoint/2010/main" val="12190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113" y="104102"/>
            <a:ext cx="9404350" cy="1400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b="1" dirty="0" smtClean="0">
                <a:solidFill>
                  <a:schemeClr val="tx2"/>
                </a:solidFill>
              </a:rPr>
              <a:t>Bonds with USA</a:t>
            </a:r>
          </a:p>
        </p:txBody>
      </p:sp>
      <p:sp>
        <p:nvSpPr>
          <p:cNvPr id="7" name="Flowchart: Delay 6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14</a:t>
            </a:r>
            <a:endParaRPr lang="en-IN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113" y="104102"/>
            <a:ext cx="9404350" cy="1400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b="1" dirty="0" smtClean="0">
                <a:solidFill>
                  <a:schemeClr val="tx2"/>
                </a:solidFill>
              </a:rPr>
              <a:t>Bonds with Russia</a:t>
            </a:r>
          </a:p>
        </p:txBody>
      </p:sp>
      <p:sp>
        <p:nvSpPr>
          <p:cNvPr id="7" name="Flowchart: Delay 6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14</a:t>
            </a:r>
            <a:endParaRPr lang="en-IN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113" y="104102"/>
            <a:ext cx="9404350" cy="1400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b="1" dirty="0" smtClean="0">
                <a:solidFill>
                  <a:schemeClr val="tx2"/>
                </a:solidFill>
              </a:rPr>
              <a:t>Bonds with Ukraine</a:t>
            </a:r>
          </a:p>
        </p:txBody>
      </p:sp>
      <p:sp>
        <p:nvSpPr>
          <p:cNvPr id="7" name="Flowchart: Delay 6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14</a:t>
            </a:r>
            <a:endParaRPr lang="en-IN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113" y="104102"/>
            <a:ext cx="9404350" cy="1400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b="1" dirty="0" smtClean="0">
                <a:solidFill>
                  <a:schemeClr val="tx2"/>
                </a:solidFill>
              </a:rPr>
              <a:t>Bonds with Italy</a:t>
            </a:r>
          </a:p>
        </p:txBody>
      </p:sp>
      <p:sp>
        <p:nvSpPr>
          <p:cNvPr id="7" name="Flowchart: Delay 6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14</a:t>
            </a:r>
            <a:endParaRPr lang="en-IN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01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41425" y="1030288"/>
            <a:ext cx="9501188" cy="595788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en-US" sz="2400" dirty="0" smtClean="0">
                <a:solidFill>
                  <a:schemeClr val="tx2"/>
                </a:solidFill>
              </a:rPr>
              <a:t>			- India – Opportunity and Prospects</a:t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r>
              <a:rPr lang="en-US" altLang="en-US" sz="2400" dirty="0" smtClean="0">
                <a:solidFill>
                  <a:schemeClr val="tx2"/>
                </a:solidFill>
              </a:rPr>
              <a:t>			- India Start ups – Statistics and Strategy </a:t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r>
              <a:rPr lang="en-US" altLang="en-US" sz="2400" dirty="0" smtClean="0">
                <a:solidFill>
                  <a:schemeClr val="tx2"/>
                </a:solidFill>
              </a:rPr>
              <a:t>			- </a:t>
            </a:r>
            <a:r>
              <a:rPr lang="en-IN" altLang="en-US" sz="2400" dirty="0" smtClean="0">
                <a:solidFill>
                  <a:schemeClr val="tx2"/>
                </a:solidFill>
              </a:rPr>
              <a:t>Prospects for Universities &amp; industry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r>
              <a:rPr lang="en-US" altLang="en-US" sz="2400" dirty="0" smtClean="0">
                <a:solidFill>
                  <a:schemeClr val="tx2"/>
                </a:solidFill>
              </a:rPr>
              <a:t>			- Approach &amp; Lifecycle </a:t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r>
              <a:rPr lang="en-US" altLang="en-US" sz="2400" dirty="0" smtClean="0">
                <a:solidFill>
                  <a:schemeClr val="tx2"/>
                </a:solidFill>
              </a:rPr>
              <a:t>			- Our capability &amp; infrastructure</a:t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r>
              <a:rPr lang="en-US" altLang="en-US" sz="2400" dirty="0" smtClean="0">
                <a:solidFill>
                  <a:schemeClr val="tx2"/>
                </a:solidFill>
              </a:rPr>
              <a:t>			- </a:t>
            </a:r>
            <a:r>
              <a:rPr lang="en-IN" altLang="en-US" sz="2400" dirty="0" smtClean="0">
                <a:solidFill>
                  <a:schemeClr val="tx2"/>
                </a:solidFill>
              </a:rPr>
              <a:t>Right talent for bright commerce</a:t>
            </a:r>
            <a:r>
              <a:rPr lang="en-US" altLang="en-US" sz="2400" dirty="0" smtClean="0">
                <a:solidFill>
                  <a:schemeClr val="tx2"/>
                </a:solidFill>
              </a:rPr>
              <a:t/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r>
              <a:rPr lang="en-US" altLang="en-US" sz="2400" dirty="0" smtClean="0">
                <a:solidFill>
                  <a:schemeClr val="tx2"/>
                </a:solidFill>
              </a:rPr>
              <a:t>			- Approach for opportunity harvesting </a:t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r>
              <a:rPr lang="en-US" altLang="en-US" sz="2400" dirty="0" smtClean="0">
                <a:solidFill>
                  <a:schemeClr val="tx2"/>
                </a:solidFill>
              </a:rPr>
              <a:t>			- Options for Trade &amp; Commerce</a:t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r>
              <a:rPr lang="en-US" altLang="en-US" sz="2400" dirty="0" smtClean="0">
                <a:solidFill>
                  <a:schemeClr val="tx2"/>
                </a:solidFill>
              </a:rPr>
              <a:t>			- </a:t>
            </a:r>
            <a:r>
              <a:rPr lang="en-IN" altLang="en-US" sz="2400" dirty="0" smtClean="0">
                <a:solidFill>
                  <a:schemeClr val="tx2"/>
                </a:solidFill>
              </a:rPr>
              <a:t>Key links for trade statistics</a:t>
            </a:r>
            <a:r>
              <a:rPr lang="en-US" altLang="en-US" sz="2400" dirty="0" smtClean="0">
                <a:solidFill>
                  <a:schemeClr val="tx2"/>
                </a:solidFill>
              </a:rPr>
              <a:t/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r>
              <a:rPr lang="en-US" altLang="en-US" sz="2400" dirty="0" smtClean="0">
                <a:solidFill>
                  <a:schemeClr val="tx2"/>
                </a:solidFill>
              </a:rPr>
              <a:t>			- Open Forum – Suggestions for Co-operation</a:t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52450" y="-485775"/>
            <a:ext cx="9404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380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113" y="104102"/>
            <a:ext cx="9404350" cy="1400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b="1" dirty="0" smtClean="0">
                <a:solidFill>
                  <a:schemeClr val="tx2"/>
                </a:solidFill>
              </a:rPr>
              <a:t>Bonds with Bulgaria</a:t>
            </a:r>
          </a:p>
        </p:txBody>
      </p:sp>
      <p:sp>
        <p:nvSpPr>
          <p:cNvPr id="7" name="Flowchart: Delay 6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14</a:t>
            </a:r>
            <a:endParaRPr lang="en-IN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15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3" y="116796"/>
            <a:ext cx="9404350" cy="1400175"/>
          </a:xfrm>
        </p:spPr>
        <p:txBody>
          <a:bodyPr/>
          <a:lstStyle/>
          <a:p>
            <a:r>
              <a:rPr lang="en-IN" altLang="en-US" b="1" dirty="0" smtClean="0">
                <a:solidFill>
                  <a:schemeClr val="tx2"/>
                </a:solidFill>
              </a:rPr>
              <a:t>Opportunity for YOU!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4681" y="2002516"/>
            <a:ext cx="9529762" cy="4466864"/>
          </a:xfrm>
        </p:spPr>
        <p:txBody>
          <a:bodyPr>
            <a:normAutofit/>
          </a:bodyPr>
          <a:lstStyle/>
          <a:p>
            <a:r>
              <a:rPr lang="en-IN" altLang="en-US" sz="2000" smtClean="0"/>
              <a:t>Vishwaniketan IC to facilitate your global technology transfer </a:t>
            </a:r>
          </a:p>
          <a:p>
            <a:r>
              <a:rPr lang="en-IN" altLang="en-US" sz="2000" smtClean="0"/>
              <a:t>Work in progress for “Business Match making ” service across all partner countries </a:t>
            </a:r>
          </a:p>
          <a:p>
            <a:r>
              <a:rPr lang="en-IN" altLang="en-US" sz="2000" smtClean="0"/>
              <a:t>Ready infrastructure + manpower + contacts</a:t>
            </a:r>
          </a:p>
          <a:p>
            <a:pPr lvl="1"/>
            <a:r>
              <a:rPr lang="en-IN" altLang="en-US" sz="1800" smtClean="0"/>
              <a:t>Ideal hotbed to evaluate &amp; develop your ideas </a:t>
            </a:r>
          </a:p>
          <a:p>
            <a:r>
              <a:rPr lang="en-IN" altLang="en-US" sz="2000" smtClean="0"/>
              <a:t>Expand your trade globally – Any product Any country</a:t>
            </a:r>
          </a:p>
          <a:p>
            <a:r>
              <a:rPr lang="en-IN" altLang="en-US" sz="2000" smtClean="0"/>
              <a:t>Low risk transactions thru our network</a:t>
            </a:r>
          </a:p>
          <a:p>
            <a:r>
              <a:rPr lang="en-IN" altLang="en-US" sz="2000" smtClean="0"/>
              <a:t>Seek partners abroad and represent them here</a:t>
            </a:r>
          </a:p>
          <a:p>
            <a:endParaRPr lang="en-IN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6105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16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3" y="161249"/>
            <a:ext cx="9404350" cy="1400175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2"/>
                </a:solidFill>
              </a:rPr>
              <a:t>Options for Trade &amp; Commerce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01365" y="1260017"/>
            <a:ext cx="8947150" cy="5356225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400" dirty="0"/>
              <a:t>Key Russian exports to India: Natural or cultured pearls, precious or semi-precious stones, precious metals, machinery, defense hardware, metals &amp; </a:t>
            </a:r>
            <a:r>
              <a:rPr lang="en-US" altLang="en-US" sz="1400" dirty="0" smtClean="0"/>
              <a:t>organic chemicals</a:t>
            </a:r>
            <a:endParaRPr lang="en-US" altLang="en-US" sz="1400" dirty="0"/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400" dirty="0"/>
              <a:t>Key Indian exports : </a:t>
            </a:r>
            <a:r>
              <a:rPr lang="en-US" altLang="en-US" sz="1400" dirty="0" smtClean="0"/>
              <a:t>Pharma, </a:t>
            </a:r>
            <a:r>
              <a:rPr lang="en-US" altLang="en-US" sz="1400" dirty="0"/>
              <a:t>tea, coffee, tobacco, machinery, in-organic </a:t>
            </a:r>
            <a:r>
              <a:rPr lang="en-US" altLang="en-US" sz="1400" dirty="0" err="1"/>
              <a:t>chem</a:t>
            </a:r>
            <a:endParaRPr lang="en-US" altLang="en-US" sz="1400" dirty="0"/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400" dirty="0"/>
              <a:t>India - World’s largest producer of dairy products, fruit n vegetables, meat and seafood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400" dirty="0"/>
              <a:t>Indian textiles and apparel - history of fine craftsmanship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400" dirty="0"/>
              <a:t>Defense sector opened for companies – scope in laser, optics, metals &amp; chemicals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dirty="0"/>
              <a:t>Tech transfer options – </a:t>
            </a:r>
            <a:r>
              <a:rPr lang="en-US" altLang="en-US" b="1" u="sng" dirty="0"/>
              <a:t>just an indicative list – open for addition!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400" dirty="0"/>
              <a:t>IT / Security, Big data; Biotech, Life sciences, Robotics, Agriculture tech.</a:t>
            </a:r>
          </a:p>
          <a:p>
            <a:pPr lvl="2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200" dirty="0"/>
              <a:t>Processing of Fruit, vegetables &amp; dairy products, spices, natural medicines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400" dirty="0"/>
              <a:t>Medicinal &amp; aromatic plant-products - $ 12 billion market for natural medicines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400" dirty="0"/>
              <a:t>Diamond &amp; special metal tools / Machinery - medical, auto, aviation, component mfgr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400" dirty="0"/>
              <a:t>Non-conventional energy – solar wafers &amp; magnets for MagLev wind mills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Dual purpose products for defense sector – clothing, foot-ware, night vision items, </a:t>
            </a:r>
            <a:r>
              <a:rPr lang="en-US" altLang="en-US" sz="1400" dirty="0" err="1">
                <a:solidFill>
                  <a:schemeClr val="tx2"/>
                </a:solidFill>
              </a:rPr>
              <a:t>etc</a:t>
            </a:r>
            <a:endParaRPr lang="en-US" altLang="en-US" sz="1400" dirty="0">
              <a:solidFill>
                <a:schemeClr val="tx2"/>
              </a:solidFill>
            </a:endParaRPr>
          </a:p>
          <a:p>
            <a:pPr marL="457200" lvl="1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1400" b="1" u="sng" dirty="0">
                <a:solidFill>
                  <a:schemeClr val="tx2"/>
                </a:solidFill>
              </a:rPr>
              <a:t>Action for us :</a:t>
            </a:r>
          </a:p>
          <a:p>
            <a:pPr marL="457200" lvl="1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List-out Start-ups and products. </a:t>
            </a:r>
          </a:p>
          <a:p>
            <a:pPr marL="457200" lvl="1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We will analyze Indian market and pick up best options.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1200" dirty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17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3" y="125873"/>
            <a:ext cx="9404350" cy="1400175"/>
          </a:xfrm>
        </p:spPr>
        <p:txBody>
          <a:bodyPr/>
          <a:lstStyle/>
          <a:p>
            <a:r>
              <a:rPr lang="en-IN" altLang="en-US" b="1" smtClean="0">
                <a:solidFill>
                  <a:schemeClr val="tx2"/>
                </a:solidFill>
              </a:rPr>
              <a:t>Who am I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38238" y="1697038"/>
            <a:ext cx="8947150" cy="419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IN" sz="1600" dirty="0" smtClean="0"/>
              <a:t>M.S. (Comp. Sc.) ‘ 90 – Ukraine Polytechnic University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IN" sz="1600" dirty="0" smtClean="0"/>
              <a:t>Advanced Diploma – Local Area Networks – </a:t>
            </a:r>
            <a:r>
              <a:rPr lang="en-IN" sz="1600" dirty="0" err="1" smtClean="0"/>
              <a:t>Baumanski</a:t>
            </a:r>
            <a:r>
              <a:rPr lang="en-IN" sz="1600" dirty="0" smtClean="0"/>
              <a:t> University, Moscow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IN" sz="1600" dirty="0" smtClean="0"/>
              <a:t>Technology marketing thru barter trade till ’98 at Moscow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IN" sz="1400" dirty="0"/>
              <a:t>Gammon UK, Patni India, Yashimi Singapore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IN" sz="1600" dirty="0" smtClean="0"/>
              <a:t>SAP Consulting and Service Delivery – 15 years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IN" sz="1400" dirty="0" smtClean="0"/>
              <a:t>Siemens India, Cognizant US, IBM Global Business Services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IN" sz="1600" dirty="0" smtClean="0"/>
              <a:t>Passion for academic tie-up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IN" sz="1200" dirty="0" smtClean="0"/>
              <a:t>SAP University Alliance, IBM Academy Initiative, EduConnect at Deccan Education Society</a:t>
            </a:r>
          </a:p>
          <a:p>
            <a:pPr marL="457200" lvl="1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anose="05040102010807070707" pitchFamily="18" charset="2"/>
              <a:buNone/>
              <a:defRPr/>
            </a:pP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17704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6" b="2911"/>
          <a:stretch/>
        </p:blipFill>
        <p:spPr>
          <a:xfrm>
            <a:off x="0" y="-24063"/>
            <a:ext cx="12192000" cy="68820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62652" y="469550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Appreciate your support!</a:t>
            </a:r>
            <a:r>
              <a:rPr lang="en-US" altLang="en-US" sz="2800" b="1" spc="300" dirty="0">
                <a:solidFill>
                  <a:schemeClr val="bg1"/>
                </a:solidFill>
              </a:rPr>
              <a:t>	</a:t>
            </a:r>
            <a:br>
              <a:rPr lang="en-US" altLang="en-US" sz="2800" b="1" spc="300" dirty="0">
                <a:solidFill>
                  <a:schemeClr val="bg1"/>
                </a:solidFill>
              </a:rPr>
            </a:br>
            <a:endParaRPr lang="en-IN" sz="2800" dirty="0"/>
          </a:p>
        </p:txBody>
      </p:sp>
      <p:sp>
        <p:nvSpPr>
          <p:cNvPr id="7" name="Flowchart: Delay 6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18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1808" y="874329"/>
            <a:ext cx="6573078" cy="3112113"/>
            <a:chOff x="1881808" y="874329"/>
            <a:chExt cx="6573078" cy="3112113"/>
          </a:xfrm>
        </p:grpSpPr>
        <p:sp>
          <p:nvSpPr>
            <p:cNvPr id="2" name="Rounded Rectangle 1"/>
            <p:cNvSpPr/>
            <p:nvPr/>
          </p:nvSpPr>
          <p:spPr>
            <a:xfrm>
              <a:off x="1881808" y="874329"/>
              <a:ext cx="6573078" cy="3112113"/>
            </a:xfrm>
            <a:prstGeom prst="roundRect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252867" y="1214667"/>
              <a:ext cx="6096000" cy="24314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en-US" sz="32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Open Forum</a:t>
              </a:r>
              <a:r>
                <a:rPr lang="en-US" altLang="en-US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altLang="en-US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</a:t>
              </a:r>
            </a:p>
            <a:p>
              <a:r>
                <a:rPr lang="en-US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</a:t>
              </a:r>
              <a:r>
                <a:rPr lang="en-US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venues</a:t>
              </a:r>
              <a:br>
                <a:rPr lang="en-US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</a:t>
              </a:r>
              <a:r>
                <a:rPr lang="en-US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US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upport – Planning, Admin</a:t>
              </a:r>
              <a:br>
                <a:rPr lang="en-US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</a:t>
              </a:r>
              <a:r>
                <a:rPr lang="en-US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ctions &amp; Advises</a:t>
              </a:r>
              <a:endParaRPr lang="en-IN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6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02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2450" y="180218"/>
            <a:ext cx="9404350" cy="1285875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tx2"/>
                </a:solidFill>
              </a:rPr>
              <a:t>India : Opportunity and Prospects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89681"/>
              </p:ext>
            </p:extLst>
          </p:nvPr>
        </p:nvGraphicFramePr>
        <p:xfrm>
          <a:off x="706208" y="1046924"/>
          <a:ext cx="10558140" cy="595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17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03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5950" y="193418"/>
            <a:ext cx="9404350" cy="654050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tx2"/>
                </a:solidFill>
              </a:rPr>
              <a:t>Startups – Statistics and  Strategy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1563" y="1751898"/>
            <a:ext cx="10244137" cy="5668962"/>
          </a:xfrm>
        </p:spPr>
        <p:txBody>
          <a:bodyPr/>
          <a:lstStyle/>
          <a:p>
            <a:r>
              <a:rPr lang="en-US" altLang="en-US" sz="1800" dirty="0" smtClean="0"/>
              <a:t>India : ‘Start-up nation’</a:t>
            </a:r>
          </a:p>
          <a:p>
            <a:pPr lvl="1"/>
            <a:r>
              <a:rPr lang="en-US" altLang="en-US" sz="1600" dirty="0" smtClean="0"/>
              <a:t>3rd in Global Eco-system, 4000 Start-ups / year .. Foreign VC Investment : USD 8 billion</a:t>
            </a:r>
          </a:p>
          <a:p>
            <a:pPr lvl="1"/>
            <a:r>
              <a:rPr lang="en-US" altLang="en-US" sz="1600" dirty="0" smtClean="0"/>
              <a:t>Average age of founders : 30 years.  120+ Incubation centers   </a:t>
            </a:r>
          </a:p>
          <a:p>
            <a:pPr lvl="1"/>
            <a:r>
              <a:rPr lang="en-US" altLang="en-US" sz="1600" dirty="0" smtClean="0"/>
              <a:t>Key areas - Online services – </a:t>
            </a:r>
            <a:r>
              <a:rPr lang="en-US" altLang="en-US" sz="1600" dirty="0" err="1" smtClean="0"/>
              <a:t>IoT</a:t>
            </a:r>
            <a:r>
              <a:rPr lang="en-US" altLang="en-US" sz="1600" dirty="0" smtClean="0"/>
              <a:t>, Healthcare, Finance;  Trading, Niche technologies, Real estate</a:t>
            </a:r>
          </a:p>
          <a:p>
            <a:pPr lvl="1"/>
            <a:r>
              <a:rPr lang="en-US" altLang="en-US" sz="1600" dirty="0" smtClean="0"/>
              <a:t>Academia – ideal platform to promote Incubation center &amp; Start-up</a:t>
            </a:r>
          </a:p>
          <a:p>
            <a:pPr lvl="2"/>
            <a:r>
              <a:rPr lang="en-US" altLang="en-US" dirty="0" smtClean="0"/>
              <a:t>4000 Engineering colleges train 15 lakh engineers</a:t>
            </a:r>
          </a:p>
          <a:p>
            <a:r>
              <a:rPr lang="en-US" altLang="en-US" sz="1800" dirty="0" smtClean="0"/>
              <a:t>Great opportunity </a:t>
            </a:r>
          </a:p>
          <a:p>
            <a:pPr lvl="1"/>
            <a:r>
              <a:rPr lang="en-US" altLang="en-US" sz="1600" dirty="0" smtClean="0"/>
              <a:t>Focus areas : Power, Bio-tech, </a:t>
            </a:r>
            <a:r>
              <a:rPr lang="en-US" altLang="en-US" sz="1600" dirty="0" err="1" smtClean="0"/>
              <a:t>Mfgr</a:t>
            </a:r>
            <a:r>
              <a:rPr lang="en-US" altLang="en-US" sz="1600" dirty="0" smtClean="0"/>
              <a:t>., Infrastructure, Agri-business, Healthcare</a:t>
            </a:r>
          </a:p>
          <a:p>
            <a:pPr lvl="1"/>
            <a:r>
              <a:rPr lang="en-US" altLang="en-US" sz="1600" dirty="0" smtClean="0"/>
              <a:t>Produce for Indian &amp; global market at competitive rates </a:t>
            </a:r>
          </a:p>
          <a:p>
            <a:pPr lvl="1"/>
            <a:r>
              <a:rPr lang="en-US" altLang="en-US" sz="1600" dirty="0" smtClean="0"/>
              <a:t>Education &amp; Manufacturing sectors opening up – scope for technology investment</a:t>
            </a:r>
          </a:p>
          <a:p>
            <a:pPr lvl="1"/>
            <a:r>
              <a:rPr lang="en-US" altLang="en-US" sz="1600" dirty="0" smtClean="0"/>
              <a:t>Foreign partners will need good hosts with global reach</a:t>
            </a:r>
            <a:r>
              <a:rPr lang="en-US" altLang="en-US" sz="1400" dirty="0" smtClean="0"/>
              <a:t> </a:t>
            </a:r>
          </a:p>
          <a:p>
            <a:pPr lvl="1"/>
            <a:endParaRPr lang="en-US" altLang="en-US" sz="1400" dirty="0" smtClean="0"/>
          </a:p>
          <a:p>
            <a:pPr lvl="1"/>
            <a:endParaRPr lang="en-US" altLang="en-US" dirty="0" smtClean="0"/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415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04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2300" y="182600"/>
            <a:ext cx="9404350" cy="889000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tx2"/>
                </a:solidFill>
              </a:rPr>
              <a:t>Prospects for foreign universities &amp; industry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03313" y="1605885"/>
            <a:ext cx="9804400" cy="5651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800" dirty="0" smtClean="0">
                <a:sym typeface="Wingdings" panose="05000000000000000000" pitchFamily="2" charset="2"/>
              </a:rPr>
              <a:t>Specific scope for technical collaboration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600" dirty="0" smtClean="0">
                <a:sym typeface="Wingdings" panose="05000000000000000000" pitchFamily="2" charset="2"/>
              </a:rPr>
              <a:t>Major tech : industry &amp; business center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600" dirty="0" smtClean="0">
                <a:sym typeface="Wingdings" panose="05000000000000000000" pitchFamily="2" charset="2"/>
              </a:rPr>
              <a:t>Powerful research center .. Proven Industry-Academia collaboration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600" dirty="0" smtClean="0">
                <a:sym typeface="Wingdings" panose="05000000000000000000" pitchFamily="2" charset="2"/>
              </a:rPr>
              <a:t>Innovation Infrastructure – Marketing, Centre of Tech Transfer &amp; Entrepreneurship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600" dirty="0" smtClean="0">
                <a:sym typeface="Wingdings" panose="05000000000000000000" pitchFamily="2" charset="2"/>
              </a:rPr>
              <a:t>Center for Innovative Enterprises – over 100 </a:t>
            </a:r>
            <a:r>
              <a:rPr lang="en-US" altLang="en-US" sz="1600" dirty="0" err="1" smtClean="0">
                <a:sym typeface="Wingdings" panose="05000000000000000000" pitchFamily="2" charset="2"/>
              </a:rPr>
              <a:t>ent</a:t>
            </a:r>
            <a:r>
              <a:rPr lang="en-US" altLang="en-US" sz="1600" dirty="0" smtClean="0">
                <a:sym typeface="Wingdings" panose="05000000000000000000" pitchFamily="2" charset="2"/>
              </a:rPr>
              <a:t>. created to commercialize research</a:t>
            </a:r>
            <a:endParaRPr lang="en-US" altLang="en-US" sz="1050" dirty="0" smtClean="0"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800" dirty="0" smtClean="0">
                <a:sym typeface="Wingdings" panose="05000000000000000000" pitchFamily="2" charset="2"/>
              </a:rPr>
              <a:t>High quality technology + Cheap </a:t>
            </a:r>
            <a:r>
              <a:rPr lang="en-US" altLang="en-US" sz="1800" dirty="0" err="1" smtClean="0">
                <a:sym typeface="Wingdings" panose="05000000000000000000" pitchFamily="2" charset="2"/>
              </a:rPr>
              <a:t>mfgr</a:t>
            </a:r>
            <a:r>
              <a:rPr lang="en-US" altLang="en-US" sz="1800" dirty="0" smtClean="0">
                <a:sym typeface="Wingdings" panose="05000000000000000000" pitchFamily="2" charset="2"/>
              </a:rPr>
              <a:t> cost = affordable products – real value for money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600" dirty="0" smtClean="0">
                <a:sym typeface="Wingdings" panose="05000000000000000000" pitchFamily="2" charset="2"/>
              </a:rPr>
              <a:t>Knowledge transfer to Indian Start-ups / Joint Ventures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600" dirty="0" smtClean="0">
                <a:sym typeface="Wingdings" panose="05000000000000000000" pitchFamily="2" charset="2"/>
              </a:rPr>
              <a:t>Economical cost of products due to high volume and low </a:t>
            </a:r>
            <a:r>
              <a:rPr lang="en-US" altLang="en-US" sz="1600" dirty="0" err="1" smtClean="0">
                <a:sym typeface="Wingdings" panose="05000000000000000000" pitchFamily="2" charset="2"/>
              </a:rPr>
              <a:t>labour</a:t>
            </a:r>
            <a:r>
              <a:rPr lang="en-US" altLang="en-US" sz="1600" dirty="0" smtClean="0">
                <a:sym typeface="Wingdings" panose="05000000000000000000" pitchFamily="2" charset="2"/>
              </a:rPr>
              <a:t> &amp; infra cost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800" dirty="0" smtClean="0">
                <a:sym typeface="Wingdings" panose="05000000000000000000" pitchFamily="2" charset="2"/>
              </a:rPr>
              <a:t>Ideal Joint venture eco-system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600" dirty="0" smtClean="0">
                <a:sym typeface="Wingdings" panose="05000000000000000000" pitchFamily="2" charset="2"/>
              </a:rPr>
              <a:t>Institutions to fully represent &amp; support each other in own countries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600" dirty="0" smtClean="0">
                <a:sym typeface="Wingdings" panose="05000000000000000000" pitchFamily="2" charset="2"/>
              </a:rPr>
              <a:t>Niche CIS technology + low cost &amp; high quality Indian </a:t>
            </a:r>
            <a:r>
              <a:rPr lang="en-US" altLang="en-US" sz="1600" dirty="0" err="1" smtClean="0">
                <a:sym typeface="Wingdings" panose="05000000000000000000" pitchFamily="2" charset="2"/>
              </a:rPr>
              <a:t>labour</a:t>
            </a:r>
            <a:r>
              <a:rPr lang="en-US" altLang="en-US" sz="1600" dirty="0" smtClean="0">
                <a:sym typeface="Wingdings" panose="05000000000000000000" pitchFamily="2" charset="2"/>
              </a:rPr>
              <a:t> = world-class products</a:t>
            </a:r>
            <a:r>
              <a:rPr lang="en-US" altLang="en-US" sz="1400" dirty="0" smtClean="0">
                <a:sym typeface="Wingdings" panose="05000000000000000000" pitchFamily="2" charset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819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05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2583" y="104102"/>
            <a:ext cx="9404350" cy="6858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Approach &amp; lifecycle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15994094"/>
              </p:ext>
            </p:extLst>
          </p:nvPr>
        </p:nvGraphicFramePr>
        <p:xfrm>
          <a:off x="1929543" y="2748097"/>
          <a:ext cx="8869094" cy="226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44402609"/>
              </p:ext>
            </p:extLst>
          </p:nvPr>
        </p:nvGraphicFramePr>
        <p:xfrm>
          <a:off x="1921833" y="5684757"/>
          <a:ext cx="8924305" cy="287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8"/>
          <p:cNvSpPr/>
          <p:nvPr/>
        </p:nvSpPr>
        <p:spPr>
          <a:xfrm>
            <a:off x="1876207" y="1547813"/>
            <a:ext cx="8280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altLang="en-US" dirty="0"/>
              <a:t>Vishwaniketan TBI Company – ‘Umbrella’ Entity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altLang="en-US" dirty="0"/>
              <a:t>Individual staff members, students to form Start-ups underneath </a:t>
            </a:r>
          </a:p>
        </p:txBody>
      </p:sp>
    </p:spTree>
    <p:extLst>
      <p:ext uri="{BB962C8B-B14F-4D97-AF65-F5344CB8AC3E}">
        <p14:creationId xmlns:p14="http://schemas.microsoft.com/office/powerpoint/2010/main" val="30509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06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083" y="185966"/>
            <a:ext cx="9404350" cy="873125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tx2"/>
                </a:solidFill>
              </a:rPr>
              <a:t>Our Capability &amp; Infrastructure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53254" y="1480455"/>
            <a:ext cx="9740900" cy="5483225"/>
          </a:xfrm>
        </p:spPr>
        <p:txBody>
          <a:bodyPr/>
          <a:lstStyle/>
          <a:p>
            <a:r>
              <a:rPr lang="en-US" altLang="en-US" smtClean="0"/>
              <a:t>Founded by Academicians &amp; Professionals </a:t>
            </a:r>
          </a:p>
          <a:p>
            <a:pPr lvl="1"/>
            <a:r>
              <a:rPr lang="en-US" altLang="en-US" sz="1200" smtClean="0"/>
              <a:t>Immense interest in practical education, based on real problems / projects and solutions</a:t>
            </a:r>
          </a:p>
          <a:p>
            <a:pPr lvl="1"/>
            <a:r>
              <a:rPr lang="en-US" altLang="en-US" sz="1200" smtClean="0"/>
              <a:t>Network &amp; eco-system of 25 Indian &amp; 15 foreign colleges + 25,000 students</a:t>
            </a:r>
          </a:p>
          <a:p>
            <a:pPr lvl="2"/>
            <a:r>
              <a:rPr lang="en-US" altLang="en-US" sz="1200" smtClean="0"/>
              <a:t>300+ Engg. students completed fellowship abroad  .. 500 due next year</a:t>
            </a:r>
          </a:p>
          <a:p>
            <a:pPr lvl="2"/>
            <a:r>
              <a:rPr lang="en-US" altLang="en-US" sz="1200" smtClean="0"/>
              <a:t>70 professionals &amp; senior teachers completed Ph.D. abroad</a:t>
            </a:r>
          </a:p>
          <a:p>
            <a:r>
              <a:rPr lang="en-US" altLang="en-US" smtClean="0"/>
              <a:t>Infrastructure for business incubation</a:t>
            </a:r>
          </a:p>
          <a:p>
            <a:pPr lvl="1"/>
            <a:r>
              <a:rPr lang="en-US" altLang="en-US" sz="1200" smtClean="0"/>
              <a:t>60,000 sq. ft. premises on 20 acre land at Khalapur along Mumbai-Pune Expressway</a:t>
            </a:r>
          </a:p>
          <a:p>
            <a:pPr lvl="1"/>
            <a:r>
              <a:rPr lang="en-US" altLang="en-US" sz="1200" smtClean="0"/>
              <a:t>Close to upcoming airport and a major economical hub &amp; MIDC </a:t>
            </a:r>
          </a:p>
          <a:p>
            <a:pPr lvl="1"/>
            <a:r>
              <a:rPr lang="en-US" altLang="en-US" sz="1200" smtClean="0"/>
              <a:t>Over 2000 budding Engineers and 100 senior staff backed by SMEs from industry</a:t>
            </a:r>
          </a:p>
          <a:p>
            <a:r>
              <a:rPr lang="en-US" altLang="en-US" smtClean="0"/>
              <a:t>Capability</a:t>
            </a:r>
          </a:p>
          <a:p>
            <a:pPr lvl="1"/>
            <a:r>
              <a:rPr lang="en-US" altLang="en-US" sz="1200" smtClean="0"/>
              <a:t>Substantial funds and scalable infrastructure / premises</a:t>
            </a:r>
          </a:p>
          <a:p>
            <a:pPr lvl="1"/>
            <a:r>
              <a:rPr lang="en-US" altLang="en-US" sz="1200" smtClean="0"/>
              <a:t>Regular connect with MIDC Management, Govt. agencies, Service Integrators</a:t>
            </a:r>
          </a:p>
          <a:p>
            <a:pPr lvl="1"/>
            <a:r>
              <a:rPr lang="en-US" altLang="en-US" sz="1200" smtClean="0"/>
              <a:t>Agreement with Govt. for skill development </a:t>
            </a:r>
          </a:p>
          <a:p>
            <a:pPr lvl="1"/>
            <a:r>
              <a:rPr lang="en-US" altLang="en-US" sz="1200" smtClean="0"/>
              <a:t>Quality education + training in Innovation centers to support the start-ups</a:t>
            </a:r>
          </a:p>
          <a:p>
            <a:pPr lvl="1"/>
            <a:r>
              <a:rPr lang="en-US" altLang="en-US" sz="1200" smtClean="0"/>
              <a:t>End to end assistance to Start-ups / JV in India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7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50" t="11520" r="19651" b="5271"/>
          <a:stretch/>
        </p:blipFill>
        <p:spPr>
          <a:xfrm>
            <a:off x="2961564" y="1531172"/>
            <a:ext cx="6455391" cy="50334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9083" y="185966"/>
            <a:ext cx="9404350" cy="873125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tx2"/>
                </a:solidFill>
              </a:rPr>
              <a:t>Organization Structure of VIC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Delay 6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anose="020F0704030504030204" pitchFamily="34" charset="0"/>
              </a:rPr>
              <a:t>07</a:t>
            </a:r>
            <a:endParaRPr lang="en-IN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155" y="68580"/>
            <a:ext cx="14795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Delay 4"/>
          <p:cNvSpPr/>
          <p:nvPr/>
        </p:nvSpPr>
        <p:spPr>
          <a:xfrm flipH="1">
            <a:off x="11449878" y="6469380"/>
            <a:ext cx="742122" cy="388620"/>
          </a:xfrm>
          <a:prstGeom prst="flowChartDelay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 Rounded MT Bold" panose="020F0704030504030204" pitchFamily="34" charset="0"/>
              </a:rPr>
              <a:t>8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88553" y="1892300"/>
            <a:ext cx="6388100" cy="457517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357" y="187389"/>
            <a:ext cx="9404350" cy="1400175"/>
          </a:xfrm>
        </p:spPr>
        <p:txBody>
          <a:bodyPr>
            <a:normAutofit/>
          </a:bodyPr>
          <a:lstStyle/>
          <a:p>
            <a:r>
              <a:rPr lang="en-IN" altLang="en-US" sz="3200" b="1" dirty="0" smtClean="0">
                <a:solidFill>
                  <a:schemeClr val="tx2"/>
                </a:solidFill>
              </a:rPr>
              <a:t>Maslov Theory of human growth</a:t>
            </a:r>
          </a:p>
        </p:txBody>
      </p:sp>
      <p:pic>
        <p:nvPicPr>
          <p:cNvPr id="8" name="Content Placeholder 3" descr="Maslow's Hierarchy of Needs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6541" y="2052638"/>
            <a:ext cx="5594350" cy="4195762"/>
          </a:xfrm>
        </p:spPr>
      </p:pic>
    </p:spTree>
    <p:extLst>
      <p:ext uri="{BB962C8B-B14F-4D97-AF65-F5344CB8AC3E}">
        <p14:creationId xmlns:p14="http://schemas.microsoft.com/office/powerpoint/2010/main" val="20353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379</TotalTime>
  <Words>1362</Words>
  <Application>Microsoft Office PowerPoint</Application>
  <PresentationFormat>Widescreen</PresentationFormat>
  <Paragraphs>233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Rounded MT Bold</vt:lpstr>
      <vt:lpstr>Calibri</vt:lpstr>
      <vt:lpstr>Calibri </vt:lpstr>
      <vt:lpstr>Century Gothic</vt:lpstr>
      <vt:lpstr>Trebuchet MS</vt:lpstr>
      <vt:lpstr>Tw Cen MT</vt:lpstr>
      <vt:lpstr>Wingdings</vt:lpstr>
      <vt:lpstr>Wingdings 3</vt:lpstr>
      <vt:lpstr>Wisp</vt:lpstr>
      <vt:lpstr> Technology Business Incubation through Industry-Academia Integration                </vt:lpstr>
      <vt:lpstr>PowerPoint Presentation</vt:lpstr>
      <vt:lpstr>India : Opportunity and Prospects</vt:lpstr>
      <vt:lpstr>Startups – Statistics and  Strategy</vt:lpstr>
      <vt:lpstr>Prospects for foreign universities &amp; industry</vt:lpstr>
      <vt:lpstr>Approach &amp; lifecycle</vt:lpstr>
      <vt:lpstr>Our Capability &amp; Infrastructure</vt:lpstr>
      <vt:lpstr>Organization Structure of VIC</vt:lpstr>
      <vt:lpstr>Maslov Theory of human growth</vt:lpstr>
      <vt:lpstr>Team building initiatives </vt:lpstr>
      <vt:lpstr>PowerPoint Presentation</vt:lpstr>
      <vt:lpstr>PowerPoint Presentation</vt:lpstr>
      <vt:lpstr>Eco-system </vt:lpstr>
      <vt:lpstr>Approach for Opportunity Harvesting</vt:lpstr>
      <vt:lpstr>Bonds with Greece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Opportunity for YOU!</vt:lpstr>
      <vt:lpstr>Options for Trade &amp; Commerce</vt:lpstr>
      <vt:lpstr>Who am 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Technology Business Incubation                         through     Industry – Academia Integration                 </dc:title>
  <dc:creator>Jesla George</dc:creator>
  <cp:lastModifiedBy>Jesla George</cp:lastModifiedBy>
  <cp:revision>32</cp:revision>
  <dcterms:created xsi:type="dcterms:W3CDTF">2017-06-19T07:15:02Z</dcterms:created>
  <dcterms:modified xsi:type="dcterms:W3CDTF">2017-06-22T07:45:02Z</dcterms:modified>
</cp:coreProperties>
</file>